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Gill Sans" panose="020B0604020202020204" charset="0"/>
      <p:regular r:id="rId21"/>
      <p:bold r:id="rId22"/>
    </p:embeddedFont>
    <p:embeddedFont>
      <p:font typeface="Helvetica Neue" panose="020B0604020202020204" charset="0"/>
      <p:regular r:id="rId23"/>
      <p:bold r:id="rId24"/>
      <p:italic r:id="rId25"/>
      <p:boldItalic r:id="rId26"/>
    </p:embeddedFont>
    <p:embeddedFont>
      <p:font typeface="Helvetica Neue Light" panose="020B0604020202020204" charset="0"/>
      <p:regular r:id="rId27"/>
      <p:bold r:id="rId28"/>
      <p:italic r:id="rId29"/>
      <p:boldItalic r:id="rId30"/>
    </p:embeddedFont>
    <p:embeddedFont>
      <p:font typeface="PT Sans" panose="020B0503020203020204" pitchFamily="34" charset="0"/>
      <p:regular r:id="rId31"/>
      <p:bold r:id="rId32"/>
      <p:italic r:id="rId33"/>
      <p:boldItalic r:id="rId34"/>
    </p:embeddedFont>
    <p:embeddedFont>
      <p:font typeface="Roboto Slab" pitchFamily="2"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BB88E2-349A-470F-B479-DCB84E9ED438}">
  <a:tblStyle styleId="{85BB88E2-349A-470F-B479-DCB84E9ED4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5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102cf3ebe15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g102cf3eb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02cf3ebe15_0_2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g102cf3ebe15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935e90e2b_0_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g10935e90e2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0935e90e2b_0_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g10935e90e2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07f6ef0adb_2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9" name="Google Shape;579;g107f6ef0adb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0935e90e2b_0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g10935e90e2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0935e90e2b_0_14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g10935e90e2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02cf3ebe15_2_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g102cf3ebe15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2cf3ebe15_3_85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298450" algn="l" rtl="0">
              <a:lnSpc>
                <a:spcPct val="90000"/>
              </a:lnSpc>
              <a:spcBef>
                <a:spcPts val="0"/>
              </a:spcBef>
              <a:spcAft>
                <a:spcPts val="0"/>
              </a:spcAft>
              <a:buClr>
                <a:schemeClr val="dk1"/>
              </a:buClr>
              <a:buSzPts val="1100"/>
              <a:buFont typeface="PT Sans"/>
              <a:buChar char="-"/>
            </a:pPr>
            <a:r>
              <a:rPr lang="de">
                <a:solidFill>
                  <a:schemeClr val="dk1"/>
                </a:solidFill>
                <a:latin typeface="PT Sans"/>
                <a:ea typeface="PT Sans"/>
                <a:cs typeface="PT Sans"/>
                <a:sym typeface="PT Sans"/>
              </a:rPr>
              <a:t>Storylogik = keine einfach herum schwimmenden Fische mehr, sondern ein aufeinander aufbauendes Erlebnis schaffen</a:t>
            </a:r>
            <a:endParaRPr>
              <a:solidFill>
                <a:schemeClr val="dk1"/>
              </a:solidFill>
              <a:latin typeface="PT Sans"/>
              <a:ea typeface="PT Sans"/>
              <a:cs typeface="PT Sans"/>
              <a:sym typeface="PT Sans"/>
            </a:endParaRPr>
          </a:p>
          <a:p>
            <a:pPr marL="457200" lvl="0" indent="-317500" algn="l" rtl="0">
              <a:lnSpc>
                <a:spcPct val="90000"/>
              </a:lnSpc>
              <a:spcBef>
                <a:spcPts val="0"/>
              </a:spcBef>
              <a:spcAft>
                <a:spcPts val="0"/>
              </a:spcAft>
              <a:buClr>
                <a:schemeClr val="dk1"/>
              </a:buClr>
              <a:buSzPts val="1400"/>
              <a:buFont typeface="PT Sans"/>
              <a:buChar char="-"/>
            </a:pPr>
            <a:endParaRPr>
              <a:solidFill>
                <a:schemeClr val="dk1"/>
              </a:solidFill>
              <a:latin typeface="PT Sans"/>
              <a:ea typeface="PT Sans"/>
              <a:cs typeface="PT Sans"/>
              <a:sym typeface="PT Sans"/>
            </a:endParaRPr>
          </a:p>
        </p:txBody>
      </p:sp>
      <p:sp>
        <p:nvSpPr>
          <p:cNvPr id="742" name="Google Shape;742;g102cf3ebe15_3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02cf3ebe15_0_5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8" name="Google Shape;788;g102cf3ebe15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2cf3ebe15_0_4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102cf3ebe1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935e90e2b_0_19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10935e90e2b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0935e90e2b_0_2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Ablauf des Videos:</a:t>
            </a:r>
            <a:br>
              <a:rPr lang="de"/>
            </a:br>
            <a:r>
              <a:rPr lang="de"/>
              <a:t>1. Spawnen in Work in Progress Hauptmenü, welches sich mit Hilfe der Buttons und seinen Händen (Controllern bedienen lässt)</a:t>
            </a:r>
            <a:endParaRPr/>
          </a:p>
          <a:p>
            <a:pPr marL="0" lvl="0" indent="0" algn="l" rtl="0">
              <a:spcBef>
                <a:spcPts val="0"/>
              </a:spcBef>
              <a:spcAft>
                <a:spcPts val="0"/>
              </a:spcAft>
              <a:buNone/>
            </a:pPr>
            <a:r>
              <a:rPr lang="de"/>
              <a:t>2. beim Betätigen wird der User in die Hauptszene gesetzt</a:t>
            </a:r>
            <a:endParaRPr/>
          </a:p>
          <a:p>
            <a:pPr marL="0" lvl="0" indent="0" algn="l" rtl="0">
              <a:spcBef>
                <a:spcPts val="0"/>
              </a:spcBef>
              <a:spcAft>
                <a:spcPts val="0"/>
              </a:spcAft>
              <a:buNone/>
            </a:pPr>
            <a:r>
              <a:rPr lang="de"/>
              <a:t>3. durch die Betätigung der Controlsticks lässt sich nun frei in der Szene teleportieren</a:t>
            </a:r>
            <a:endParaRPr/>
          </a:p>
          <a:p>
            <a:pPr marL="0" lvl="0" indent="0" algn="l" rtl="0">
              <a:spcBef>
                <a:spcPts val="0"/>
              </a:spcBef>
              <a:spcAft>
                <a:spcPts val="0"/>
              </a:spcAft>
              <a:buNone/>
            </a:pPr>
            <a:r>
              <a:rPr lang="de"/>
              <a:t>4. man findet die (ohne Licht kaum sichtbare) Qualle in ihrer Route umherschwimmen</a:t>
            </a:r>
            <a:endParaRPr/>
          </a:p>
          <a:p>
            <a:pPr marL="0" lvl="0" indent="0" algn="l" rtl="0">
              <a:spcBef>
                <a:spcPts val="0"/>
              </a:spcBef>
              <a:spcAft>
                <a:spcPts val="0"/>
              </a:spcAft>
              <a:buNone/>
            </a:pPr>
            <a:r>
              <a:rPr lang="de"/>
              <a:t>5. bei Annäherung / Berührung der Qualle bleibt diese in ihrer aktuellen Position stehen und der User kann sie ganz einfach nehmen</a:t>
            </a:r>
            <a:endParaRPr/>
          </a:p>
          <a:p>
            <a:pPr marL="0" lvl="0" indent="0" algn="l" rtl="0">
              <a:spcBef>
                <a:spcPts val="0"/>
              </a:spcBef>
              <a:spcAft>
                <a:spcPts val="0"/>
              </a:spcAft>
              <a:buNone/>
            </a:pPr>
            <a:r>
              <a:rPr lang="de"/>
              <a:t>6. beim Interagieren mit der Qualle (drücken des jeweiligen Triggers) kann man sich nun ausgewählte Informationen ansehen</a:t>
            </a:r>
            <a:endParaRPr/>
          </a:p>
          <a:p>
            <a:pPr marL="0" lvl="0" indent="0" algn="l" rtl="0">
              <a:spcBef>
                <a:spcPts val="0"/>
              </a:spcBef>
              <a:spcAft>
                <a:spcPts val="0"/>
              </a:spcAft>
              <a:buNone/>
            </a:pPr>
            <a:r>
              <a:rPr lang="de"/>
              <a:t>7. lässt man nun die Qualle los und bewegt sich von ihr weg fängt sie wieder an ihre Runden zu drehen.</a:t>
            </a:r>
            <a:endParaRPr/>
          </a:p>
          <a:p>
            <a:pPr marL="0" lvl="0" indent="0" algn="l" rtl="0">
              <a:spcBef>
                <a:spcPts val="0"/>
              </a:spcBef>
              <a:spcAft>
                <a:spcPts val="0"/>
              </a:spcAft>
              <a:buNone/>
            </a:pPr>
            <a:r>
              <a:rPr lang="de"/>
              <a:t>8. Als letztes folgt nun noch der Anglerfisch, mit dem das selbe, wie mit der Qualle machbar ist.</a:t>
            </a:r>
            <a:endParaRPr/>
          </a:p>
        </p:txBody>
      </p:sp>
      <p:sp>
        <p:nvSpPr>
          <p:cNvPr id="181" name="Google Shape;181;g10935e90e2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935e90e2b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Hier entstand die neue Form der Qualle, da das vorherige generische Quallen Modell nicht zu der Form der Tiefseequalle, die wir abbilden wollten passte. Das alte Modell wurde aber sicherlich nicht komplett gelöscht, vielleicht lässt sich es ja später noch wiederverwerten. Es wurde darauf geachtet, dass das Modell möglichst transparente Materialien erhält und keine eigenen Lichtemissionen absendet, aber beim bestrahlen durch eine andere Lichtquelle (wie die des Users) strahlen die Farben förmlich.</a:t>
            </a:r>
            <a:endParaRPr/>
          </a:p>
        </p:txBody>
      </p:sp>
      <p:sp>
        <p:nvSpPr>
          <p:cNvPr id="227" name="Google Shape;227;g10935e90e2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935e90e2b_0_3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
                <a:solidFill>
                  <a:schemeClr val="dk1"/>
                </a:solidFill>
              </a:rPr>
              <a:t>Hier entstand das erste große Modelling und Texturing Projekt: ein Anglerfisch. Wir empfanden dieses Modell, als eines der wichtigsten für unseren geplanten cineastisch Aufbau, da mit dem emissiven Licht dessen viel geabreitet werden kann. Modelliert wurde dieses Objekt in Blender, texturiert in Substance Painter.</a:t>
            </a:r>
            <a:endParaRPr/>
          </a:p>
        </p:txBody>
      </p:sp>
      <p:sp>
        <p:nvSpPr>
          <p:cNvPr id="275" name="Google Shape;275;g10935e90e2b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935e90e2b_0_3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Hier sieht man nochmal die Modelle innerhalb der Szene. Zudem kriegt man einen besseren Überblick über den aktuellen Stand der Szene. Es wurde ein weitläufiges Terrainmodell erstellt, welches “in etwa” den gegebenheiten am Mariannengraben entspricht, also dem Boden des Lochs des Mariannengrabens. Zudem haben wir das “Brute Force Grass Shader”-Asset in unser Projekt eingebunden, um möglichst eindrucksvoll und ressourcensparend kleinere Seegras-Areale erstellen und simulieren können (oben zu sehen).</a:t>
            </a:r>
            <a:endParaRPr/>
          </a:p>
        </p:txBody>
      </p:sp>
      <p:sp>
        <p:nvSpPr>
          <p:cNvPr id="324" name="Google Shape;324;g10935e90e2b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2cf3ebe15_2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102cf3ebe15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02cf3ebe15_3_5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102cf3ebe15_3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er 1">
  <p:cSld name="TITLE_AND_BODY_1">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4449997" y="4902398"/>
            <a:ext cx="239100" cy="220200"/>
          </a:xfrm>
          <a:prstGeom prst="rect">
            <a:avLst/>
          </a:prstGeom>
          <a:noFill/>
          <a:ln>
            <a:noFill/>
          </a:ln>
        </p:spPr>
        <p:txBody>
          <a:bodyPr spcFirstLastPara="1" wrap="square" lIns="32750" tIns="32750" rIns="32750" bIns="32750" anchor="t" anchorCtr="0">
            <a:sp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de"/>
              <a:t>‹Nr.›</a:t>
            </a:fld>
            <a:endParaRPr>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er 2">
  <p:cSld name="TITLE_AND_BODY_2">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4449997" y="4902398"/>
            <a:ext cx="239100" cy="220200"/>
          </a:xfrm>
          <a:prstGeom prst="rect">
            <a:avLst/>
          </a:prstGeom>
          <a:noFill/>
          <a:ln>
            <a:noFill/>
          </a:ln>
        </p:spPr>
        <p:txBody>
          <a:bodyPr spcFirstLastPara="1" wrap="square" lIns="32750" tIns="32750" rIns="32750" bIns="32750" anchor="t" anchorCtr="0">
            <a:sp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de"/>
              <a:t>‹Nr.›</a:t>
            </a:fld>
            <a:endParaRPr>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drive.google.com/file/d/1f1X8F-gqN2I5Kn7fWeFxCPOinTnygPpr/view"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9" name="Google Shape;59;p15"/>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 name="Google Shape;60;p15"/>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1" name="Google Shape;61;p15"/>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2" name="Google Shape;62;p15"/>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3" name="Google Shape;63;p15"/>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4" name="Google Shape;64;p15"/>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5" name="Google Shape;65;p15"/>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6" name="Google Shape;66;p15"/>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7" name="Google Shape;67;p15"/>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8" name="Google Shape;68;p15"/>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9" name="Google Shape;69;p15"/>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70" name="Google Shape;70;p15"/>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1" name="Google Shape;71;p15"/>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2" name="Google Shape;72;p15"/>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3" name="Google Shape;73;p15"/>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4" name="Google Shape;74;p15"/>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5" name="Google Shape;75;p15"/>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 name="Google Shape;76;p15"/>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7" name="Google Shape;77;p15"/>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8" name="Google Shape;78;p15"/>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9" name="Google Shape;79;p15"/>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0" name="Google Shape;80;p15"/>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1" name="Google Shape;81;p15"/>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2" name="Google Shape;82;p15"/>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3" name="Google Shape;83;p15"/>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4" name="Google Shape;84;p15"/>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5" name="Google Shape;85;p15"/>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6" name="Google Shape;86;p15"/>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87" name="Google Shape;87;p15"/>
          <p:cNvGrpSpPr/>
          <p:nvPr/>
        </p:nvGrpSpPr>
        <p:grpSpPr>
          <a:xfrm>
            <a:off x="0" y="5089922"/>
            <a:ext cx="9143675" cy="133987"/>
            <a:chOff x="0" y="0"/>
            <a:chExt cx="13004800" cy="254100"/>
          </a:xfrm>
        </p:grpSpPr>
        <p:sp>
          <p:nvSpPr>
            <p:cNvPr id="88" name="Google Shape;88;p15"/>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89" name="Google Shape;89;p15"/>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0" name="Google Shape;90;p15"/>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1" name="Google Shape;91;p15"/>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2" name="Google Shape;92;p15"/>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3" name="Google Shape;93;p15"/>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94" name="Google Shape;94;p15"/>
          <p:cNvCxnSpPr/>
          <p:nvPr/>
        </p:nvCxnSpPr>
        <p:spPr>
          <a:xfrm>
            <a:off x="535781" y="2280419"/>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95" name="Google Shape;95;p15"/>
          <p:cNvSpPr txBox="1"/>
          <p:nvPr/>
        </p:nvSpPr>
        <p:spPr>
          <a:xfrm>
            <a:off x="539274" y="2427759"/>
            <a:ext cx="4032600" cy="2370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PT Sans"/>
              <a:buNone/>
            </a:pPr>
            <a:r>
              <a:rPr lang="de" sz="1100">
                <a:latin typeface="PT Sans"/>
                <a:ea typeface="PT Sans"/>
                <a:cs typeface="PT Sans"/>
                <a:sym typeface="PT Sans"/>
              </a:rPr>
              <a:t>Audit 3</a:t>
            </a: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r>
              <a:rPr lang="de" sz="1100">
                <a:latin typeface="PT Sans"/>
                <a:ea typeface="PT Sans"/>
                <a:cs typeface="PT Sans"/>
                <a:sym typeface="PT Sans"/>
              </a:rPr>
              <a:t>Luca Remberg</a:t>
            </a: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r>
              <a:rPr lang="de" sz="1100">
                <a:latin typeface="PT Sans"/>
                <a:ea typeface="PT Sans"/>
                <a:cs typeface="PT Sans"/>
                <a:sym typeface="PT Sans"/>
              </a:rPr>
              <a:t>Yannik Kretschmer</a:t>
            </a:r>
            <a:endParaRPr sz="1100">
              <a:latin typeface="PT Sans"/>
              <a:ea typeface="PT Sans"/>
              <a:cs typeface="PT Sans"/>
              <a:sym typeface="PT Sans"/>
            </a:endParaRPr>
          </a:p>
        </p:txBody>
      </p:sp>
      <p:sp>
        <p:nvSpPr>
          <p:cNvPr id="96" name="Google Shape;96;p15"/>
          <p:cNvSpPr txBox="1"/>
          <p:nvPr/>
        </p:nvSpPr>
        <p:spPr>
          <a:xfrm>
            <a:off x="540246" y="1895326"/>
            <a:ext cx="6688500" cy="2355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2B2B2B"/>
              </a:buClr>
              <a:buSzPts val="1700"/>
              <a:buFont typeface="Roboto Slab"/>
              <a:buNone/>
            </a:pPr>
            <a:r>
              <a:rPr lang="de" sz="1700" b="1">
                <a:solidFill>
                  <a:srgbClr val="2B2B2B"/>
                </a:solidFill>
                <a:latin typeface="Roboto Slab"/>
                <a:ea typeface="Roboto Slab"/>
                <a:cs typeface="Roboto Slab"/>
                <a:sym typeface="Roboto Slab"/>
              </a:rPr>
              <a:t>Entwicklungsprojekt WS 2021/2022</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Shape 452"/>
        <p:cNvGrpSpPr/>
        <p:nvPr/>
      </p:nvGrpSpPr>
      <p:grpSpPr>
        <a:xfrm>
          <a:off x="0" y="0"/>
          <a:ext cx="0" cy="0"/>
          <a:chOff x="0" y="0"/>
          <a:chExt cx="0" cy="0"/>
        </a:xfrm>
      </p:grpSpPr>
      <p:sp>
        <p:nvSpPr>
          <p:cNvPr id="453" name="Google Shape;453;p24"/>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54" name="Google Shape;454;p24"/>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55" name="Google Shape;455;p24"/>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56" name="Google Shape;456;p24"/>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57" name="Google Shape;457;p24"/>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58" name="Google Shape;458;p24"/>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59" name="Google Shape;459;p24"/>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60" name="Google Shape;460;p24"/>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61" name="Google Shape;461;p24"/>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62" name="Google Shape;462;p24"/>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63" name="Google Shape;463;p24"/>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64" name="Google Shape;464;p24"/>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465" name="Google Shape;465;p24"/>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66" name="Google Shape;466;p24"/>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67" name="Google Shape;467;p24"/>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68" name="Google Shape;468;p24"/>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69" name="Google Shape;469;p24"/>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70" name="Google Shape;470;p24"/>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71" name="Google Shape;471;p24"/>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72" name="Google Shape;472;p24"/>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73" name="Google Shape;473;p24"/>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74" name="Google Shape;474;p24"/>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75" name="Google Shape;475;p24"/>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76" name="Google Shape;476;p24"/>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77" name="Google Shape;477;p24"/>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78" name="Google Shape;478;p24"/>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79" name="Google Shape;479;p24"/>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80" name="Google Shape;480;p24"/>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81" name="Google Shape;481;p24"/>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pic>
        <p:nvPicPr>
          <p:cNvPr id="482" name="Google Shape;482;p24"/>
          <p:cNvPicPr preferRelativeResize="0"/>
          <p:nvPr/>
        </p:nvPicPr>
        <p:blipFill rotWithShape="1">
          <a:blip r:embed="rId3">
            <a:alphaModFix/>
          </a:blip>
          <a:srcRect l="149" r="149"/>
          <a:stretch/>
        </p:blipFill>
        <p:spPr>
          <a:xfrm>
            <a:off x="4665761" y="-10394"/>
            <a:ext cx="5887345" cy="5164289"/>
          </a:xfrm>
          <a:prstGeom prst="rect">
            <a:avLst/>
          </a:prstGeom>
          <a:noFill/>
          <a:ln>
            <a:noFill/>
          </a:ln>
        </p:spPr>
      </p:pic>
      <p:sp>
        <p:nvSpPr>
          <p:cNvPr id="483" name="Google Shape;483;p24"/>
          <p:cNvSpPr/>
          <p:nvPr/>
        </p:nvSpPr>
        <p:spPr>
          <a:xfrm>
            <a:off x="4572000" y="-10394"/>
            <a:ext cx="2460900" cy="5187300"/>
          </a:xfrm>
          <a:prstGeom prst="rect">
            <a:avLst/>
          </a:prstGeom>
          <a:gradFill>
            <a:gsLst>
              <a:gs pos="0">
                <a:srgbClr val="2B2B2B"/>
              </a:gs>
              <a:gs pos="16750">
                <a:srgbClr val="2B2B2B"/>
              </a:gs>
              <a:gs pos="100000">
                <a:srgbClr val="2B2B2B">
                  <a:alpha val="0"/>
                </a:srgbClr>
              </a:gs>
            </a:gsLst>
            <a:lin ang="0" scaled="0"/>
          </a:gra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CB3067"/>
              </a:buClr>
              <a:buSzPts val="1400"/>
              <a:buFont typeface="Helvetica Neue"/>
              <a:buNone/>
            </a:pPr>
            <a:endParaRPr sz="1400" b="0" i="0" u="none" strike="noStrike" cap="none">
              <a:solidFill>
                <a:srgbClr val="CB3067"/>
              </a:solidFill>
              <a:latin typeface="Helvetica Neue"/>
              <a:ea typeface="Helvetica Neue"/>
              <a:cs typeface="Helvetica Neue"/>
              <a:sym typeface="Helvetica Neue"/>
            </a:endParaRPr>
          </a:p>
        </p:txBody>
      </p:sp>
      <p:sp>
        <p:nvSpPr>
          <p:cNvPr id="484" name="Google Shape;484;p24"/>
          <p:cNvSpPr txBox="1"/>
          <p:nvPr/>
        </p:nvSpPr>
        <p:spPr>
          <a:xfrm>
            <a:off x="540246" y="2052454"/>
            <a:ext cx="5313000" cy="193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1400"/>
              <a:buFont typeface="Roboto Slab"/>
              <a:buNone/>
            </a:pPr>
            <a:r>
              <a:rPr lang="de" b="1">
                <a:solidFill>
                  <a:srgbClr val="FFFFFF"/>
                </a:solidFill>
                <a:latin typeface="Roboto Slab"/>
                <a:ea typeface="Roboto Slab"/>
                <a:cs typeface="Roboto Slab"/>
                <a:sym typeface="Roboto Slab"/>
              </a:rPr>
              <a:t>Iterierte Modellierungen und Modellierungsbegründungen</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5"/>
          <p:cNvSpPr txBox="1"/>
          <p:nvPr/>
        </p:nvSpPr>
        <p:spPr>
          <a:xfrm>
            <a:off x="539275" y="401825"/>
            <a:ext cx="6581400" cy="2616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1100"/>
              <a:buFont typeface="Arial"/>
              <a:buNone/>
            </a:pPr>
            <a:r>
              <a:rPr lang="de" sz="1700" b="1">
                <a:solidFill>
                  <a:srgbClr val="2B2B2B"/>
                </a:solidFill>
                <a:latin typeface="Roboto Slab"/>
                <a:ea typeface="Roboto Slab"/>
                <a:cs typeface="Roboto Slab"/>
                <a:sym typeface="Roboto Slab"/>
              </a:rPr>
              <a:t>Iterierte Modellierungen und Modellierungsbegründungen</a:t>
            </a:r>
            <a:endParaRPr sz="1700" b="1">
              <a:solidFill>
                <a:srgbClr val="2B2B2B"/>
              </a:solidFill>
              <a:latin typeface="Roboto Slab"/>
              <a:ea typeface="Roboto Slab"/>
              <a:cs typeface="Roboto Slab"/>
              <a:sym typeface="Roboto Slab"/>
            </a:endParaRPr>
          </a:p>
        </p:txBody>
      </p:sp>
      <p:sp>
        <p:nvSpPr>
          <p:cNvPr id="490" name="Google Shape;490;p25"/>
          <p:cNvSpPr txBox="1"/>
          <p:nvPr/>
        </p:nvSpPr>
        <p:spPr>
          <a:xfrm>
            <a:off x="539283" y="1304147"/>
            <a:ext cx="5501700" cy="7620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1"/>
              </a:buClr>
              <a:buSzPts val="1400"/>
              <a:buFont typeface="Roboto Slab"/>
              <a:buNone/>
            </a:pPr>
            <a:r>
              <a:rPr lang="de" sz="1100">
                <a:solidFill>
                  <a:schemeClr val="dk1"/>
                </a:solidFill>
                <a:latin typeface="PT Sans"/>
                <a:ea typeface="PT Sans"/>
                <a:cs typeface="PT Sans"/>
                <a:sym typeface="PT Sans"/>
              </a:rPr>
              <a:t>Das aktuelle Ergebnis berücksichtigt die gewählte Perspektive, da sie eine audio-visuelle (möglicherweise künstlerisch freie) Lösung des gegebenen Problemszenarios darstellt. Durch die Nutzung der VR-Komponente und der Gamification liegt der Fokus, neben dem Lehren, im Entertainment und bezieht sich dadurch auf den Bereich des Visual Computings.</a:t>
            </a:r>
            <a:endParaRPr sz="600">
              <a:solidFill>
                <a:schemeClr val="dk1"/>
              </a:solidFill>
              <a:latin typeface="PT Sans"/>
              <a:ea typeface="PT Sans"/>
              <a:cs typeface="PT Sans"/>
              <a:sym typeface="PT Sans"/>
            </a:endParaRPr>
          </a:p>
          <a:p>
            <a:pPr marL="0" marR="0" lvl="0" indent="0" algn="l" rtl="0">
              <a:lnSpc>
                <a:spcPct val="90000"/>
              </a:lnSpc>
              <a:spcBef>
                <a:spcPts val="0"/>
              </a:spcBef>
              <a:spcAft>
                <a:spcPts val="0"/>
              </a:spcAft>
              <a:buClr>
                <a:srgbClr val="000000"/>
              </a:buClr>
              <a:buSzPts val="1400"/>
              <a:buFont typeface="Roboto Slab"/>
              <a:buNone/>
            </a:pPr>
            <a:endParaRPr sz="1100">
              <a:latin typeface="PT Sans"/>
              <a:ea typeface="PT Sans"/>
              <a:cs typeface="PT Sans"/>
              <a:sym typeface="PT Sans"/>
            </a:endParaRPr>
          </a:p>
        </p:txBody>
      </p:sp>
      <p:sp>
        <p:nvSpPr>
          <p:cNvPr id="491" name="Google Shape;491;p25"/>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92" name="Google Shape;492;p25"/>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93" name="Google Shape;493;p25"/>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94" name="Google Shape;494;p25"/>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95" name="Google Shape;495;p25"/>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96" name="Google Shape;496;p25"/>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97" name="Google Shape;497;p25"/>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98" name="Google Shape;498;p25"/>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99" name="Google Shape;499;p25"/>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00" name="Google Shape;500;p25"/>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01" name="Google Shape;501;p25"/>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02" name="Google Shape;502;p25"/>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503" name="Google Shape;503;p25"/>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04" name="Google Shape;504;p25"/>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05" name="Google Shape;505;p25"/>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06" name="Google Shape;506;p25"/>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07" name="Google Shape;507;p25"/>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08" name="Google Shape;508;p25"/>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09" name="Google Shape;509;p25"/>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10" name="Google Shape;510;p25"/>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11" name="Google Shape;511;p25"/>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12" name="Google Shape;512;p25"/>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13" name="Google Shape;513;p25"/>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14" name="Google Shape;514;p25"/>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15" name="Google Shape;515;p25"/>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16" name="Google Shape;516;p25"/>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17" name="Google Shape;517;p25"/>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18" name="Google Shape;518;p25"/>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19" name="Google Shape;519;p25"/>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520" name="Google Shape;520;p25"/>
          <p:cNvGrpSpPr/>
          <p:nvPr/>
        </p:nvGrpSpPr>
        <p:grpSpPr>
          <a:xfrm>
            <a:off x="0" y="5089922"/>
            <a:ext cx="9143675" cy="133987"/>
            <a:chOff x="0" y="0"/>
            <a:chExt cx="13004800" cy="254100"/>
          </a:xfrm>
        </p:grpSpPr>
        <p:sp>
          <p:nvSpPr>
            <p:cNvPr id="521" name="Google Shape;521;p25"/>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22" name="Google Shape;522;p25"/>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23" name="Google Shape;523;p25"/>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24" name="Google Shape;524;p25"/>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25" name="Google Shape;525;p25"/>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26" name="Google Shape;526;p25"/>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sp>
        <p:nvSpPr>
          <p:cNvPr id="527" name="Google Shape;527;p25"/>
          <p:cNvSpPr txBox="1"/>
          <p:nvPr/>
        </p:nvSpPr>
        <p:spPr>
          <a:xfrm>
            <a:off x="539281" y="3418954"/>
            <a:ext cx="5314200" cy="1015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PT Sans"/>
              <a:buNone/>
            </a:pPr>
            <a:r>
              <a:rPr lang="de" sz="1100">
                <a:solidFill>
                  <a:schemeClr val="dk1"/>
                </a:solidFill>
                <a:latin typeface="PT Sans"/>
                <a:ea typeface="PT Sans"/>
                <a:cs typeface="PT Sans"/>
                <a:sym typeface="PT Sans"/>
              </a:rPr>
              <a:t>Die visuellen Daten werden in der Universal Render-Pipeline erzeugt und ebenfalls algorithmisch in dieser verarbeitet. Da die Alternativen wie HDRP (High-Definition Rendering Pipeline) zu viele Ressourcen nutzt und so nicht performant genug für eine standalone VR-Variante des Projektes wäre. Ebenfalls wurde von Unitys Build-In (Standard) Shader abgesehen, da dieser die gewünschten Funktionalitäten, wie die Möglichkeit eines emittierenden Materials mit Bloom Effekt, nicht aufweisen würde.</a:t>
            </a:r>
            <a:endParaRPr sz="900"/>
          </a:p>
        </p:txBody>
      </p:sp>
      <p:cxnSp>
        <p:nvCxnSpPr>
          <p:cNvPr id="528" name="Google Shape;528;p25"/>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529" name="Google Shape;529;p25"/>
          <p:cNvSpPr txBox="1"/>
          <p:nvPr/>
        </p:nvSpPr>
        <p:spPr>
          <a:xfrm>
            <a:off x="540246" y="2923356"/>
            <a:ext cx="5452200" cy="363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700"/>
              <a:buFont typeface="Arial"/>
              <a:buNone/>
            </a:pPr>
            <a:r>
              <a:rPr lang="de" sz="1100" b="1">
                <a:solidFill>
                  <a:schemeClr val="dk1"/>
                </a:solidFill>
                <a:highlight>
                  <a:srgbClr val="FFFFFF"/>
                </a:highlight>
                <a:latin typeface="Roboto Slab"/>
                <a:ea typeface="Roboto Slab"/>
                <a:cs typeface="Roboto Slab"/>
                <a:sym typeface="Roboto Slab"/>
              </a:rPr>
              <a:t>Wo und wie werden visuelle Daten erzeugt oder algorithmisch verarbeitet? Wurden Alternativen abgewogen?</a:t>
            </a:r>
            <a:endParaRPr sz="900" b="1"/>
          </a:p>
        </p:txBody>
      </p:sp>
      <p:sp>
        <p:nvSpPr>
          <p:cNvPr id="530" name="Google Shape;530;p25"/>
          <p:cNvSpPr txBox="1"/>
          <p:nvPr/>
        </p:nvSpPr>
        <p:spPr>
          <a:xfrm>
            <a:off x="540246" y="932594"/>
            <a:ext cx="59604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1100"/>
              <a:buFont typeface="Arial"/>
              <a:buNone/>
            </a:pPr>
            <a:r>
              <a:rPr lang="de" sz="1100" b="1">
                <a:solidFill>
                  <a:schemeClr val="dk1"/>
                </a:solidFill>
                <a:highlight>
                  <a:srgbClr val="FFFFFF"/>
                </a:highlight>
                <a:latin typeface="Roboto Slab"/>
                <a:ea typeface="Roboto Slab"/>
                <a:cs typeface="Roboto Slab"/>
                <a:sym typeface="Roboto Slab"/>
              </a:rPr>
              <a:t>Wie wird die gewählte Perspektive systematisch und strukturiert berücksichtigt?</a:t>
            </a:r>
            <a:endParaRPr sz="1100" b="1">
              <a:solidFill>
                <a:schemeClr val="dk1"/>
              </a:solidFill>
              <a:highlight>
                <a:srgbClr val="FFFFFF"/>
              </a:highlight>
              <a:latin typeface="Roboto Slab"/>
              <a:ea typeface="Roboto Slab"/>
              <a:cs typeface="Roboto Slab"/>
              <a:sym typeface="Roboto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26"/>
          <p:cNvSpPr txBox="1"/>
          <p:nvPr/>
        </p:nvSpPr>
        <p:spPr>
          <a:xfrm>
            <a:off x="539274" y="401825"/>
            <a:ext cx="7204500" cy="2616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1100"/>
              <a:buFont typeface="Arial"/>
              <a:buNone/>
            </a:pPr>
            <a:r>
              <a:rPr lang="de" sz="1700" b="1">
                <a:solidFill>
                  <a:srgbClr val="2B2B2B"/>
                </a:solidFill>
                <a:latin typeface="Roboto Slab"/>
                <a:ea typeface="Roboto Slab"/>
                <a:cs typeface="Roboto Slab"/>
                <a:sym typeface="Roboto Slab"/>
              </a:rPr>
              <a:t>Iterierte Modellierungen und Modellierungsbegründungen</a:t>
            </a:r>
            <a:endParaRPr sz="1700" b="1">
              <a:solidFill>
                <a:srgbClr val="2B2B2B"/>
              </a:solidFill>
              <a:latin typeface="Roboto Slab"/>
              <a:ea typeface="Roboto Slab"/>
              <a:cs typeface="Roboto Slab"/>
              <a:sym typeface="Roboto Slab"/>
            </a:endParaRPr>
          </a:p>
        </p:txBody>
      </p:sp>
      <p:sp>
        <p:nvSpPr>
          <p:cNvPr id="536" name="Google Shape;536;p26"/>
          <p:cNvSpPr txBox="1"/>
          <p:nvPr/>
        </p:nvSpPr>
        <p:spPr>
          <a:xfrm>
            <a:off x="539283" y="1304147"/>
            <a:ext cx="5501700" cy="6096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Roboto Slab"/>
              <a:buNone/>
            </a:pPr>
            <a:r>
              <a:rPr lang="de" sz="1100">
                <a:latin typeface="PT Sans"/>
                <a:ea typeface="PT Sans"/>
                <a:cs typeface="PT Sans"/>
                <a:sym typeface="PT Sans"/>
              </a:rPr>
              <a:t>Die bisherigen “finalen” Designlösungen weisen einen hohen Erfüllungsgrad der Entwicklungsziele auf, welche jedoch weiter verfeinert werden können. Das Grundmodell des Projektes ist schon damit aufgestellt, jetzt folgen noch einige Schritte, um das Projekt in seinem Umfang zu erweitern oder die cineastischen Gegebenheiten zu verbessern.</a:t>
            </a:r>
            <a:endParaRPr sz="600">
              <a:latin typeface="PT Sans"/>
              <a:ea typeface="PT Sans"/>
              <a:cs typeface="PT Sans"/>
              <a:sym typeface="PT Sans"/>
            </a:endParaRPr>
          </a:p>
        </p:txBody>
      </p:sp>
      <p:sp>
        <p:nvSpPr>
          <p:cNvPr id="537" name="Google Shape;537;p26"/>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38" name="Google Shape;538;p26"/>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39" name="Google Shape;539;p26"/>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40" name="Google Shape;540;p26"/>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41" name="Google Shape;541;p26"/>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42" name="Google Shape;542;p26"/>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43" name="Google Shape;543;p26"/>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44" name="Google Shape;544;p26"/>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45" name="Google Shape;545;p26"/>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46" name="Google Shape;546;p26"/>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47" name="Google Shape;547;p26"/>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48" name="Google Shape;548;p26"/>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549" name="Google Shape;549;p26"/>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50" name="Google Shape;550;p26"/>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51" name="Google Shape;551;p26"/>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52" name="Google Shape;552;p26"/>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53" name="Google Shape;553;p26"/>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54" name="Google Shape;554;p26"/>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55" name="Google Shape;555;p26"/>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56" name="Google Shape;556;p26"/>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57" name="Google Shape;557;p26"/>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58" name="Google Shape;558;p26"/>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59" name="Google Shape;559;p26"/>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60" name="Google Shape;560;p26"/>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61" name="Google Shape;561;p26"/>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62" name="Google Shape;562;p26"/>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63" name="Google Shape;563;p26"/>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64" name="Google Shape;564;p26"/>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65" name="Google Shape;565;p26"/>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566" name="Google Shape;566;p26"/>
          <p:cNvGrpSpPr/>
          <p:nvPr/>
        </p:nvGrpSpPr>
        <p:grpSpPr>
          <a:xfrm>
            <a:off x="0" y="5089922"/>
            <a:ext cx="9143675" cy="133987"/>
            <a:chOff x="0" y="0"/>
            <a:chExt cx="13004800" cy="254100"/>
          </a:xfrm>
        </p:grpSpPr>
        <p:sp>
          <p:nvSpPr>
            <p:cNvPr id="567" name="Google Shape;567;p26"/>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68" name="Google Shape;568;p26"/>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69" name="Google Shape;569;p26"/>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70" name="Google Shape;570;p26"/>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71" name="Google Shape;571;p26"/>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72" name="Google Shape;572;p26"/>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sp>
        <p:nvSpPr>
          <p:cNvPr id="573" name="Google Shape;573;p26"/>
          <p:cNvSpPr txBox="1"/>
          <p:nvPr/>
        </p:nvSpPr>
        <p:spPr>
          <a:xfrm>
            <a:off x="539281" y="3418954"/>
            <a:ext cx="5314200" cy="507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PT Sans"/>
              <a:buNone/>
            </a:pPr>
            <a:r>
              <a:rPr lang="de" sz="1100">
                <a:latin typeface="PT Sans"/>
                <a:ea typeface="PT Sans"/>
                <a:cs typeface="PT Sans"/>
                <a:sym typeface="PT Sans"/>
              </a:rPr>
              <a:t>Die Konsequenzen die man aus dem aktuellen Stand, sowie dem bisherigen Endplan, ziehen kann sind, dass wenn man mit der aktuellen Effektivität weiter am Projekt arbeitet, man das gewünschte Entwicklungsziel vollstens erreichen </a:t>
            </a:r>
            <a:r>
              <a:rPr lang="de" sz="1100">
                <a:solidFill>
                  <a:schemeClr val="dk1"/>
                </a:solidFill>
                <a:latin typeface="PT Sans"/>
                <a:ea typeface="PT Sans"/>
                <a:cs typeface="PT Sans"/>
                <a:sym typeface="PT Sans"/>
              </a:rPr>
              <a:t>kann</a:t>
            </a:r>
            <a:r>
              <a:rPr lang="de" sz="1100">
                <a:latin typeface="PT Sans"/>
                <a:ea typeface="PT Sans"/>
                <a:cs typeface="PT Sans"/>
                <a:sym typeface="PT Sans"/>
              </a:rPr>
              <a:t>.  </a:t>
            </a:r>
            <a:endParaRPr sz="900"/>
          </a:p>
        </p:txBody>
      </p:sp>
      <p:cxnSp>
        <p:nvCxnSpPr>
          <p:cNvPr id="574" name="Google Shape;574;p26"/>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575" name="Google Shape;575;p26"/>
          <p:cNvSpPr txBox="1"/>
          <p:nvPr/>
        </p:nvSpPr>
        <p:spPr>
          <a:xfrm>
            <a:off x="540246" y="2923356"/>
            <a:ext cx="54522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1100"/>
              <a:buFont typeface="Arial"/>
              <a:buNone/>
            </a:pPr>
            <a:r>
              <a:rPr lang="de" sz="1100" b="1">
                <a:solidFill>
                  <a:schemeClr val="dk1"/>
                </a:solidFill>
                <a:highlight>
                  <a:srgbClr val="FFFFFF"/>
                </a:highlight>
                <a:latin typeface="Roboto Slab"/>
                <a:ea typeface="Roboto Slab"/>
                <a:cs typeface="Roboto Slab"/>
                <a:sym typeface="Roboto Slab"/>
              </a:rPr>
              <a:t>Welche Konsequenzen ergeben sich daraus für weitere Schritte/Iterationen?</a:t>
            </a:r>
            <a:endParaRPr sz="1100" b="1">
              <a:solidFill>
                <a:schemeClr val="dk1"/>
              </a:solidFill>
              <a:highlight>
                <a:srgbClr val="FFFFFF"/>
              </a:highlight>
              <a:latin typeface="Roboto Slab"/>
              <a:ea typeface="Roboto Slab"/>
              <a:cs typeface="Roboto Slab"/>
              <a:sym typeface="Roboto Slab"/>
            </a:endParaRPr>
          </a:p>
        </p:txBody>
      </p:sp>
      <p:sp>
        <p:nvSpPr>
          <p:cNvPr id="576" name="Google Shape;576;p26"/>
          <p:cNvSpPr txBox="1"/>
          <p:nvPr/>
        </p:nvSpPr>
        <p:spPr>
          <a:xfrm>
            <a:off x="540246" y="932594"/>
            <a:ext cx="59604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1100"/>
              <a:buFont typeface="Arial"/>
              <a:buNone/>
            </a:pPr>
            <a:r>
              <a:rPr lang="de" sz="1100" b="1">
                <a:solidFill>
                  <a:schemeClr val="dk1"/>
                </a:solidFill>
                <a:highlight>
                  <a:srgbClr val="FFFFFF"/>
                </a:highlight>
                <a:latin typeface="Roboto Slab"/>
                <a:ea typeface="Roboto Slab"/>
                <a:cs typeface="Roboto Slab"/>
                <a:sym typeface="Roboto Slab"/>
              </a:rPr>
              <a:t>Welchen Erfüllungsgrad der Entwicklungsziele weisen die finalen Designlösungen auf?</a:t>
            </a:r>
            <a:endParaRPr sz="1100" b="1">
              <a:solidFill>
                <a:schemeClr val="dk1"/>
              </a:solidFill>
              <a:highlight>
                <a:srgbClr val="FFFFFF"/>
              </a:highlight>
              <a:latin typeface="Roboto Slab"/>
              <a:ea typeface="Roboto Slab"/>
              <a:cs typeface="Roboto Slab"/>
              <a:sym typeface="Roboto Slab"/>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27"/>
          <p:cNvSpPr txBox="1"/>
          <p:nvPr/>
        </p:nvSpPr>
        <p:spPr>
          <a:xfrm>
            <a:off x="539274" y="401825"/>
            <a:ext cx="7204500" cy="2616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1100"/>
              <a:buFont typeface="Arial"/>
              <a:buNone/>
            </a:pPr>
            <a:r>
              <a:rPr lang="de" sz="1700" b="1">
                <a:solidFill>
                  <a:srgbClr val="2B2B2B"/>
                </a:solidFill>
                <a:latin typeface="Roboto Slab"/>
                <a:ea typeface="Roboto Slab"/>
                <a:cs typeface="Roboto Slab"/>
                <a:sym typeface="Roboto Slab"/>
              </a:rPr>
              <a:t>Iterierte Modellierungen und Modellierungsbegründungen</a:t>
            </a:r>
            <a:endParaRPr sz="1700" b="1">
              <a:solidFill>
                <a:srgbClr val="2B2B2B"/>
              </a:solidFill>
              <a:latin typeface="Roboto Slab"/>
              <a:ea typeface="Roboto Slab"/>
              <a:cs typeface="Roboto Slab"/>
              <a:sym typeface="Roboto Slab"/>
            </a:endParaRPr>
          </a:p>
        </p:txBody>
      </p:sp>
      <p:sp>
        <p:nvSpPr>
          <p:cNvPr id="582" name="Google Shape;582;p27"/>
          <p:cNvSpPr txBox="1"/>
          <p:nvPr/>
        </p:nvSpPr>
        <p:spPr>
          <a:xfrm>
            <a:off x="539283" y="1304147"/>
            <a:ext cx="5501700" cy="7620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Roboto Slab"/>
              <a:buNone/>
            </a:pPr>
            <a:r>
              <a:rPr lang="de" sz="1100">
                <a:latin typeface="PT Sans"/>
                <a:ea typeface="PT Sans"/>
                <a:cs typeface="PT Sans"/>
                <a:sym typeface="PT Sans"/>
              </a:rPr>
              <a:t>An den vorhandenen Modellierungen von z.B dem Storyboard oder dem Domänenmodell wurde nichts verändert da alles weiter </a:t>
            </a:r>
            <a:r>
              <a:rPr lang="de" sz="1100">
                <a:solidFill>
                  <a:schemeClr val="dk1"/>
                </a:solidFill>
                <a:latin typeface="PT Sans"/>
                <a:ea typeface="PT Sans"/>
                <a:cs typeface="PT Sans"/>
                <a:sym typeface="PT Sans"/>
              </a:rPr>
              <a:t>dem </a:t>
            </a:r>
            <a:r>
              <a:rPr lang="de" sz="1100">
                <a:latin typeface="PT Sans"/>
                <a:ea typeface="PT Sans"/>
                <a:cs typeface="PT Sans"/>
                <a:sym typeface="PT Sans"/>
              </a:rPr>
              <a:t>geplanten Endergebnis entspricht und somit keine Funktionalitäten oder Domänen verändert werden mussten. Es wurde nur im Storyboard relativ mittig in der Szenerie angefangen, da der Anglerfisch einen der zentralen Punkt in unserer “Story” darstellt und wir diesen bereit gemodelt haben wollten.</a:t>
            </a:r>
            <a:endParaRPr sz="600">
              <a:latin typeface="PT Sans"/>
              <a:ea typeface="PT Sans"/>
              <a:cs typeface="PT Sans"/>
              <a:sym typeface="PT Sans"/>
            </a:endParaRPr>
          </a:p>
        </p:txBody>
      </p:sp>
      <p:sp>
        <p:nvSpPr>
          <p:cNvPr id="583" name="Google Shape;583;p27"/>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84" name="Google Shape;584;p27"/>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85" name="Google Shape;585;p27"/>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86" name="Google Shape;586;p27"/>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87" name="Google Shape;587;p27"/>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88" name="Google Shape;588;p27"/>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89" name="Google Shape;589;p27"/>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90" name="Google Shape;590;p27"/>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91" name="Google Shape;591;p27"/>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92" name="Google Shape;592;p27"/>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93" name="Google Shape;593;p27"/>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94" name="Google Shape;594;p27"/>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595" name="Google Shape;595;p27"/>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96" name="Google Shape;596;p27"/>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97" name="Google Shape;597;p27"/>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98" name="Google Shape;598;p27"/>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99" name="Google Shape;599;p27"/>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00" name="Google Shape;600;p27"/>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1" name="Google Shape;601;p27"/>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02" name="Google Shape;602;p27"/>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3" name="Google Shape;603;p27"/>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04" name="Google Shape;604;p27"/>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5" name="Google Shape;605;p27"/>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06" name="Google Shape;606;p27"/>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7" name="Google Shape;607;p27"/>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08" name="Google Shape;608;p27"/>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9" name="Google Shape;609;p27"/>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10" name="Google Shape;610;p27"/>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11" name="Google Shape;611;p27"/>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612" name="Google Shape;612;p27"/>
          <p:cNvGrpSpPr/>
          <p:nvPr/>
        </p:nvGrpSpPr>
        <p:grpSpPr>
          <a:xfrm>
            <a:off x="0" y="5089922"/>
            <a:ext cx="9143675" cy="133987"/>
            <a:chOff x="0" y="0"/>
            <a:chExt cx="13004800" cy="254100"/>
          </a:xfrm>
        </p:grpSpPr>
        <p:sp>
          <p:nvSpPr>
            <p:cNvPr id="613" name="Google Shape;613;p27"/>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14" name="Google Shape;614;p27"/>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15" name="Google Shape;615;p27"/>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16" name="Google Shape;616;p27"/>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17" name="Google Shape;617;p27"/>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18" name="Google Shape;618;p27"/>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619" name="Google Shape;619;p27"/>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620" name="Google Shape;620;p27"/>
          <p:cNvSpPr txBox="1"/>
          <p:nvPr/>
        </p:nvSpPr>
        <p:spPr>
          <a:xfrm>
            <a:off x="540246" y="932594"/>
            <a:ext cx="59604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1100"/>
              <a:buFont typeface="Arial"/>
              <a:buNone/>
            </a:pPr>
            <a:r>
              <a:rPr lang="de" sz="1100" b="1">
                <a:solidFill>
                  <a:schemeClr val="dk1"/>
                </a:solidFill>
                <a:highlight>
                  <a:srgbClr val="FFFFFF"/>
                </a:highlight>
                <a:latin typeface="Roboto Slab"/>
                <a:ea typeface="Roboto Slab"/>
                <a:cs typeface="Roboto Slab"/>
                <a:sym typeface="Roboto Slab"/>
              </a:rPr>
              <a:t>Welche Änderungen wurden an den vorhandenen Modellierungen durchgeführt?</a:t>
            </a:r>
            <a:endParaRPr sz="1100" b="1">
              <a:solidFill>
                <a:schemeClr val="dk1"/>
              </a:solidFill>
              <a:highlight>
                <a:srgbClr val="FFFFFF"/>
              </a:highlight>
              <a:latin typeface="Roboto Slab"/>
              <a:ea typeface="Roboto Slab"/>
              <a:cs typeface="Roboto Slab"/>
              <a:sym typeface="Roboto Slab"/>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Shape 624"/>
        <p:cNvGrpSpPr/>
        <p:nvPr/>
      </p:nvGrpSpPr>
      <p:grpSpPr>
        <a:xfrm>
          <a:off x="0" y="0"/>
          <a:ext cx="0" cy="0"/>
          <a:chOff x="0" y="0"/>
          <a:chExt cx="0" cy="0"/>
        </a:xfrm>
      </p:grpSpPr>
      <p:sp>
        <p:nvSpPr>
          <p:cNvPr id="625" name="Google Shape;625;p28"/>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26" name="Google Shape;626;p28"/>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27" name="Google Shape;627;p28"/>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28" name="Google Shape;628;p28"/>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29" name="Google Shape;629;p28"/>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30" name="Google Shape;630;p28"/>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31" name="Google Shape;631;p28"/>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32" name="Google Shape;632;p28"/>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33" name="Google Shape;633;p28"/>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34" name="Google Shape;634;p28"/>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35" name="Google Shape;635;p28"/>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36" name="Google Shape;636;p28"/>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637" name="Google Shape;637;p28"/>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38" name="Google Shape;638;p28"/>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39" name="Google Shape;639;p28"/>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40" name="Google Shape;640;p28"/>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41" name="Google Shape;641;p28"/>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42" name="Google Shape;642;p28"/>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43" name="Google Shape;643;p28"/>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44" name="Google Shape;644;p28"/>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45" name="Google Shape;645;p28"/>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46" name="Google Shape;646;p28"/>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47" name="Google Shape;647;p28"/>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48" name="Google Shape;648;p28"/>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49" name="Google Shape;649;p28"/>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50" name="Google Shape;650;p28"/>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51" name="Google Shape;651;p28"/>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52" name="Google Shape;652;p28"/>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53" name="Google Shape;653;p28"/>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pic>
        <p:nvPicPr>
          <p:cNvPr id="654" name="Google Shape;654;p28"/>
          <p:cNvPicPr preferRelativeResize="0"/>
          <p:nvPr/>
        </p:nvPicPr>
        <p:blipFill rotWithShape="1">
          <a:blip r:embed="rId3">
            <a:alphaModFix/>
          </a:blip>
          <a:srcRect l="149" r="149"/>
          <a:stretch/>
        </p:blipFill>
        <p:spPr>
          <a:xfrm>
            <a:off x="4665761" y="-10394"/>
            <a:ext cx="5887345" cy="5164289"/>
          </a:xfrm>
          <a:prstGeom prst="rect">
            <a:avLst/>
          </a:prstGeom>
          <a:noFill/>
          <a:ln>
            <a:noFill/>
          </a:ln>
        </p:spPr>
      </p:pic>
      <p:sp>
        <p:nvSpPr>
          <p:cNvPr id="655" name="Google Shape;655;p28"/>
          <p:cNvSpPr/>
          <p:nvPr/>
        </p:nvSpPr>
        <p:spPr>
          <a:xfrm>
            <a:off x="4572000" y="-10394"/>
            <a:ext cx="2460900" cy="5187300"/>
          </a:xfrm>
          <a:prstGeom prst="rect">
            <a:avLst/>
          </a:prstGeom>
          <a:gradFill>
            <a:gsLst>
              <a:gs pos="0">
                <a:srgbClr val="2B2B2B"/>
              </a:gs>
              <a:gs pos="16750">
                <a:srgbClr val="2B2B2B"/>
              </a:gs>
              <a:gs pos="100000">
                <a:srgbClr val="2B2B2B">
                  <a:alpha val="0"/>
                </a:srgbClr>
              </a:gs>
            </a:gsLst>
            <a:lin ang="0" scaled="0"/>
          </a:gra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CB3067"/>
              </a:buClr>
              <a:buSzPts val="1400"/>
              <a:buFont typeface="Helvetica Neue"/>
              <a:buNone/>
            </a:pPr>
            <a:endParaRPr sz="1400" b="0" i="0" u="none" strike="noStrike" cap="none">
              <a:solidFill>
                <a:srgbClr val="CB3067"/>
              </a:solidFill>
              <a:latin typeface="Helvetica Neue"/>
              <a:ea typeface="Helvetica Neue"/>
              <a:cs typeface="Helvetica Neue"/>
              <a:sym typeface="Helvetica Neue"/>
            </a:endParaRPr>
          </a:p>
        </p:txBody>
      </p:sp>
      <p:sp>
        <p:nvSpPr>
          <p:cNvPr id="656" name="Google Shape;656;p28"/>
          <p:cNvSpPr txBox="1"/>
          <p:nvPr/>
        </p:nvSpPr>
        <p:spPr>
          <a:xfrm>
            <a:off x="540246" y="2052454"/>
            <a:ext cx="5313000" cy="193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1400"/>
              <a:buFont typeface="Roboto Slab"/>
              <a:buNone/>
            </a:pPr>
            <a:r>
              <a:rPr lang="de" b="1">
                <a:solidFill>
                  <a:srgbClr val="FFFFFF"/>
                </a:solidFill>
                <a:latin typeface="Roboto Slab"/>
                <a:ea typeface="Roboto Slab"/>
                <a:cs typeface="Roboto Slab"/>
                <a:sym typeface="Roboto Slab"/>
              </a:rPr>
              <a:t>Modellierung der Anwendungslogik</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29"/>
          <p:cNvSpPr txBox="1"/>
          <p:nvPr/>
        </p:nvSpPr>
        <p:spPr>
          <a:xfrm>
            <a:off x="539275" y="401825"/>
            <a:ext cx="6581400" cy="2616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1100"/>
              <a:buFont typeface="Arial"/>
              <a:buNone/>
            </a:pPr>
            <a:r>
              <a:rPr lang="de" sz="1700" b="1">
                <a:solidFill>
                  <a:srgbClr val="2B2B2B"/>
                </a:solidFill>
                <a:latin typeface="Roboto Slab"/>
                <a:ea typeface="Roboto Slab"/>
                <a:cs typeface="Roboto Slab"/>
                <a:sym typeface="Roboto Slab"/>
              </a:rPr>
              <a:t>Modellierung der Anwendungslogik</a:t>
            </a:r>
            <a:endParaRPr sz="1700" b="1">
              <a:solidFill>
                <a:srgbClr val="2B2B2B"/>
              </a:solidFill>
              <a:latin typeface="Roboto Slab"/>
              <a:ea typeface="Roboto Slab"/>
              <a:cs typeface="Roboto Slab"/>
              <a:sym typeface="Roboto Slab"/>
            </a:endParaRPr>
          </a:p>
        </p:txBody>
      </p:sp>
      <p:sp>
        <p:nvSpPr>
          <p:cNvPr id="662" name="Google Shape;662;p29"/>
          <p:cNvSpPr txBox="1"/>
          <p:nvPr/>
        </p:nvSpPr>
        <p:spPr>
          <a:xfrm>
            <a:off x="539283" y="1304147"/>
            <a:ext cx="5501700" cy="7620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Roboto Slab"/>
              <a:buNone/>
            </a:pPr>
            <a:r>
              <a:rPr lang="de" sz="1100">
                <a:latin typeface="PT Sans"/>
                <a:ea typeface="PT Sans"/>
                <a:cs typeface="PT Sans"/>
                <a:sym typeface="PT Sans"/>
              </a:rPr>
              <a:t>Das Modellieren der Anwendungslogik mit Hilfe von Pseudocode und Algorithmen empfinden wir hier für irrelevant, da das Projekt bisher noch auf Basis der Build-In Skripte des Oculus- und Unity XR Kits aufgebaut ist und logischen Verknüpfungen innerhalb der Szene noch größtenteils nicht vorhanden sind oder in ihrer groben Funktionalität mit Hilfe von den Logiknodes von Playmaker implementiert wurden.</a:t>
            </a:r>
            <a:endParaRPr sz="600">
              <a:latin typeface="PT Sans"/>
              <a:ea typeface="PT Sans"/>
              <a:cs typeface="PT Sans"/>
              <a:sym typeface="PT Sans"/>
            </a:endParaRPr>
          </a:p>
        </p:txBody>
      </p:sp>
      <p:sp>
        <p:nvSpPr>
          <p:cNvPr id="663" name="Google Shape;663;p29"/>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64" name="Google Shape;664;p29"/>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65" name="Google Shape;665;p29"/>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66" name="Google Shape;666;p29"/>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67" name="Google Shape;667;p29"/>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68" name="Google Shape;668;p29"/>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69" name="Google Shape;669;p29"/>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70" name="Google Shape;670;p29"/>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71" name="Google Shape;671;p29"/>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72" name="Google Shape;672;p29"/>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73" name="Google Shape;673;p29"/>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74" name="Google Shape;674;p29"/>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675" name="Google Shape;675;p29"/>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76" name="Google Shape;676;p29"/>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77" name="Google Shape;677;p29"/>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78" name="Google Shape;678;p29"/>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79" name="Google Shape;679;p29"/>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80" name="Google Shape;680;p29"/>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81" name="Google Shape;681;p29"/>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82" name="Google Shape;682;p29"/>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83" name="Google Shape;683;p29"/>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84" name="Google Shape;684;p29"/>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85" name="Google Shape;685;p29"/>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86" name="Google Shape;686;p29"/>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87" name="Google Shape;687;p29"/>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88" name="Google Shape;688;p29"/>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89" name="Google Shape;689;p29"/>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90" name="Google Shape;690;p29"/>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91" name="Google Shape;691;p29"/>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692" name="Google Shape;692;p29"/>
          <p:cNvGrpSpPr/>
          <p:nvPr/>
        </p:nvGrpSpPr>
        <p:grpSpPr>
          <a:xfrm>
            <a:off x="0" y="5089922"/>
            <a:ext cx="9143675" cy="133987"/>
            <a:chOff x="0" y="0"/>
            <a:chExt cx="13004800" cy="254100"/>
          </a:xfrm>
        </p:grpSpPr>
        <p:sp>
          <p:nvSpPr>
            <p:cNvPr id="693" name="Google Shape;693;p29"/>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94" name="Google Shape;694;p29"/>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95" name="Google Shape;695;p29"/>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96" name="Google Shape;696;p29"/>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97" name="Google Shape;697;p29"/>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98" name="Google Shape;698;p29"/>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699" name="Google Shape;699;p29"/>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pic>
        <p:nvPicPr>
          <p:cNvPr id="700" name="Google Shape;700;p29"/>
          <p:cNvPicPr preferRelativeResize="0"/>
          <p:nvPr/>
        </p:nvPicPr>
        <p:blipFill>
          <a:blip r:embed="rId3">
            <a:alphaModFix/>
          </a:blip>
          <a:stretch>
            <a:fillRect/>
          </a:stretch>
        </p:blipFill>
        <p:spPr>
          <a:xfrm>
            <a:off x="540245" y="2297900"/>
            <a:ext cx="4217906" cy="2560275"/>
          </a:xfrm>
          <a:prstGeom prst="rect">
            <a:avLst/>
          </a:prstGeom>
          <a:noFill/>
          <a:ln>
            <a:noFill/>
          </a:ln>
        </p:spPr>
      </p:pic>
      <p:pic>
        <p:nvPicPr>
          <p:cNvPr id="701" name="Google Shape;701;p29"/>
          <p:cNvPicPr preferRelativeResize="0"/>
          <p:nvPr/>
        </p:nvPicPr>
        <p:blipFill>
          <a:blip r:embed="rId4">
            <a:alphaModFix/>
          </a:blip>
          <a:stretch>
            <a:fillRect/>
          </a:stretch>
        </p:blipFill>
        <p:spPr>
          <a:xfrm>
            <a:off x="5432225" y="3729530"/>
            <a:ext cx="1350205" cy="1268898"/>
          </a:xfrm>
          <a:prstGeom prst="rect">
            <a:avLst/>
          </a:prstGeom>
          <a:noFill/>
          <a:ln>
            <a:noFill/>
          </a:ln>
        </p:spPr>
      </p:pic>
      <p:pic>
        <p:nvPicPr>
          <p:cNvPr id="702" name="Google Shape;702;p29"/>
          <p:cNvPicPr preferRelativeResize="0"/>
          <p:nvPr/>
        </p:nvPicPr>
        <p:blipFill>
          <a:blip r:embed="rId5">
            <a:alphaModFix/>
          </a:blip>
          <a:stretch>
            <a:fillRect/>
          </a:stretch>
        </p:blipFill>
        <p:spPr>
          <a:xfrm>
            <a:off x="6776568" y="719275"/>
            <a:ext cx="1350205" cy="2998073"/>
          </a:xfrm>
          <a:prstGeom prst="rect">
            <a:avLst/>
          </a:prstGeom>
          <a:noFill/>
          <a:ln>
            <a:noFill/>
          </a:ln>
        </p:spPr>
      </p:pic>
      <p:pic>
        <p:nvPicPr>
          <p:cNvPr id="703" name="Google Shape;703;p29"/>
          <p:cNvPicPr preferRelativeResize="0"/>
          <p:nvPr/>
        </p:nvPicPr>
        <p:blipFill>
          <a:blip r:embed="rId6">
            <a:alphaModFix/>
          </a:blip>
          <a:stretch>
            <a:fillRect/>
          </a:stretch>
        </p:blipFill>
        <p:spPr>
          <a:xfrm>
            <a:off x="6776568" y="3715539"/>
            <a:ext cx="1350207" cy="12828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Shape 707"/>
        <p:cNvGrpSpPr/>
        <p:nvPr/>
      </p:nvGrpSpPr>
      <p:grpSpPr>
        <a:xfrm>
          <a:off x="0" y="0"/>
          <a:ext cx="0" cy="0"/>
          <a:chOff x="0" y="0"/>
          <a:chExt cx="0" cy="0"/>
        </a:xfrm>
      </p:grpSpPr>
      <p:sp>
        <p:nvSpPr>
          <p:cNvPr id="708" name="Google Shape;708;p30"/>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09" name="Google Shape;709;p30"/>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10" name="Google Shape;710;p30"/>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11" name="Google Shape;711;p30"/>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12" name="Google Shape;712;p30"/>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13" name="Google Shape;713;p30"/>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14" name="Google Shape;714;p30"/>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15" name="Google Shape;715;p30"/>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16" name="Google Shape;716;p30"/>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17" name="Google Shape;717;p30"/>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18" name="Google Shape;718;p30"/>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19" name="Google Shape;719;p30"/>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720" name="Google Shape;720;p30"/>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21" name="Google Shape;721;p30"/>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22" name="Google Shape;722;p30"/>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23" name="Google Shape;723;p30"/>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24" name="Google Shape;724;p30"/>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25" name="Google Shape;725;p30"/>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26" name="Google Shape;726;p30"/>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27" name="Google Shape;727;p30"/>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28" name="Google Shape;728;p30"/>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29" name="Google Shape;729;p30"/>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30" name="Google Shape;730;p30"/>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31" name="Google Shape;731;p30"/>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32" name="Google Shape;732;p30"/>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33" name="Google Shape;733;p30"/>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34" name="Google Shape;734;p30"/>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35" name="Google Shape;735;p30"/>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36" name="Google Shape;736;p30"/>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pic>
        <p:nvPicPr>
          <p:cNvPr id="737" name="Google Shape;737;p30"/>
          <p:cNvPicPr preferRelativeResize="0"/>
          <p:nvPr/>
        </p:nvPicPr>
        <p:blipFill rotWithShape="1">
          <a:blip r:embed="rId3">
            <a:alphaModFix/>
          </a:blip>
          <a:srcRect l="3525" r="48381"/>
          <a:stretch/>
        </p:blipFill>
        <p:spPr>
          <a:xfrm>
            <a:off x="4665761" y="-10394"/>
            <a:ext cx="5887345" cy="5164289"/>
          </a:xfrm>
          <a:prstGeom prst="rect">
            <a:avLst/>
          </a:prstGeom>
          <a:noFill/>
          <a:ln>
            <a:noFill/>
          </a:ln>
        </p:spPr>
      </p:pic>
      <p:sp>
        <p:nvSpPr>
          <p:cNvPr id="738" name="Google Shape;738;p30"/>
          <p:cNvSpPr/>
          <p:nvPr/>
        </p:nvSpPr>
        <p:spPr>
          <a:xfrm>
            <a:off x="4572000" y="-10394"/>
            <a:ext cx="2460900" cy="5187300"/>
          </a:xfrm>
          <a:prstGeom prst="rect">
            <a:avLst/>
          </a:prstGeom>
          <a:gradFill>
            <a:gsLst>
              <a:gs pos="0">
                <a:srgbClr val="2B2B2B"/>
              </a:gs>
              <a:gs pos="16750">
                <a:srgbClr val="2B2B2B"/>
              </a:gs>
              <a:gs pos="100000">
                <a:srgbClr val="2B2B2B">
                  <a:alpha val="0"/>
                </a:srgbClr>
              </a:gs>
            </a:gsLst>
            <a:lin ang="0" scaled="0"/>
          </a:gra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CB3067"/>
              </a:buClr>
              <a:buSzPts val="1400"/>
              <a:buFont typeface="Helvetica Neue"/>
              <a:buNone/>
            </a:pPr>
            <a:endParaRPr sz="1400" b="0" i="0" u="none" strike="noStrike" cap="none">
              <a:solidFill>
                <a:srgbClr val="CB3067"/>
              </a:solidFill>
              <a:latin typeface="Helvetica Neue"/>
              <a:ea typeface="Helvetica Neue"/>
              <a:cs typeface="Helvetica Neue"/>
              <a:sym typeface="Helvetica Neue"/>
            </a:endParaRPr>
          </a:p>
        </p:txBody>
      </p:sp>
      <p:sp>
        <p:nvSpPr>
          <p:cNvPr id="739" name="Google Shape;739;p30"/>
          <p:cNvSpPr txBox="1"/>
          <p:nvPr/>
        </p:nvSpPr>
        <p:spPr>
          <a:xfrm>
            <a:off x="540246" y="2052454"/>
            <a:ext cx="5313000" cy="5265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1400"/>
              <a:buFont typeface="Roboto Slab"/>
              <a:buNone/>
            </a:pPr>
            <a:r>
              <a:rPr lang="de" b="1">
                <a:solidFill>
                  <a:srgbClr val="FFFFFF"/>
                </a:solidFill>
                <a:latin typeface="Roboto Slab"/>
                <a:ea typeface="Roboto Slab"/>
                <a:cs typeface="Roboto Slab"/>
                <a:sym typeface="Roboto Slab"/>
              </a:rPr>
              <a:t>Deliverables für Audit 4</a:t>
            </a:r>
            <a:endParaRPr sz="900"/>
          </a:p>
          <a:p>
            <a:pPr marL="0" marR="0" lvl="0" indent="0" algn="l" rtl="0">
              <a:lnSpc>
                <a:spcPct val="90000"/>
              </a:lnSpc>
              <a:spcBef>
                <a:spcPts val="0"/>
              </a:spcBef>
              <a:spcAft>
                <a:spcPts val="0"/>
              </a:spcAft>
              <a:buClr>
                <a:srgbClr val="FFFFFF"/>
              </a:buClr>
              <a:buSzPts val="1500"/>
              <a:buFont typeface="PT Sans"/>
              <a:buNone/>
            </a:pPr>
            <a:endParaRPr sz="1500" b="0" i="0" u="none" strike="noStrike" cap="none">
              <a:solidFill>
                <a:srgbClr val="000000"/>
              </a:solidFill>
              <a:latin typeface="Roboto Slab"/>
              <a:ea typeface="Roboto Slab"/>
              <a:cs typeface="Roboto Slab"/>
              <a:sym typeface="Roboto Slab"/>
            </a:endParaRPr>
          </a:p>
          <a:p>
            <a:pPr marL="0" marR="0" lvl="0" indent="0" algn="l" rtl="0">
              <a:lnSpc>
                <a:spcPct val="90000"/>
              </a:lnSpc>
              <a:spcBef>
                <a:spcPts val="0"/>
              </a:spcBef>
              <a:spcAft>
                <a:spcPts val="0"/>
              </a:spcAft>
              <a:buClr>
                <a:srgbClr val="FFFFFF"/>
              </a:buClr>
              <a:buSzPts val="1100"/>
              <a:buFont typeface="Roboto Slab"/>
              <a:buNone/>
            </a:pP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1"/>
          <p:cNvSpPr txBox="1"/>
          <p:nvPr/>
        </p:nvSpPr>
        <p:spPr>
          <a:xfrm>
            <a:off x="539283" y="1304147"/>
            <a:ext cx="5501700" cy="1219200"/>
          </a:xfrm>
          <a:prstGeom prst="rect">
            <a:avLst/>
          </a:prstGeom>
          <a:noFill/>
          <a:ln>
            <a:noFill/>
          </a:ln>
        </p:spPr>
        <p:txBody>
          <a:bodyPr spcFirstLastPara="1" wrap="square" lIns="0" tIns="0" rIns="0" bIns="0" anchor="t" anchorCtr="0">
            <a:spAutoFit/>
          </a:bodyPr>
          <a:lstStyle/>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Storylogik</a:t>
            </a:r>
            <a:endParaRPr sz="1100">
              <a:latin typeface="PT Sans"/>
              <a:ea typeface="PT Sans"/>
              <a:cs typeface="PT Sans"/>
              <a:sym typeface="PT Sans"/>
            </a:endParaRPr>
          </a:p>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Verbesserte Interaktion mit Lebewesen</a:t>
            </a:r>
            <a:endParaRPr sz="1100">
              <a:latin typeface="PT Sans"/>
              <a:ea typeface="PT Sans"/>
              <a:cs typeface="PT Sans"/>
              <a:sym typeface="PT Sans"/>
            </a:endParaRPr>
          </a:p>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Einbindung der neuen Modelle </a:t>
            </a:r>
            <a:endParaRPr sz="1100">
              <a:latin typeface="PT Sans"/>
              <a:ea typeface="PT Sans"/>
              <a:cs typeface="PT Sans"/>
              <a:sym typeface="PT Sans"/>
            </a:endParaRPr>
          </a:p>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ggf. Erstellung erforderlicher C# Scripte</a:t>
            </a:r>
            <a:endParaRPr sz="1100">
              <a:latin typeface="PT Sans"/>
              <a:ea typeface="PT Sans"/>
              <a:cs typeface="PT Sans"/>
              <a:sym typeface="PT Sans"/>
            </a:endParaRPr>
          </a:p>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Weitere Einstellungsmöglichkeiten im Hauptmenü</a:t>
            </a:r>
            <a:endParaRPr sz="1100">
              <a:latin typeface="PT Sans"/>
              <a:ea typeface="PT Sans"/>
              <a:cs typeface="PT Sans"/>
              <a:sym typeface="PT Sans"/>
            </a:endParaRPr>
          </a:p>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funktionaler Part des Wristbands</a:t>
            </a:r>
            <a:endParaRPr sz="1100">
              <a:latin typeface="PT Sans"/>
              <a:ea typeface="PT Sans"/>
              <a:cs typeface="PT Sans"/>
              <a:sym typeface="PT Sans"/>
            </a:endParaRPr>
          </a:p>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“Abtauchlogik”</a:t>
            </a:r>
            <a:endParaRPr sz="1100">
              <a:latin typeface="PT Sans"/>
              <a:ea typeface="PT Sans"/>
              <a:cs typeface="PT Sans"/>
              <a:sym typeface="PT Sans"/>
            </a:endParaRPr>
          </a:p>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passende Audio erstellen? / bzw. finden</a:t>
            </a:r>
            <a:endParaRPr sz="1100">
              <a:latin typeface="PT Sans"/>
              <a:ea typeface="PT Sans"/>
              <a:cs typeface="PT Sans"/>
              <a:sym typeface="PT Sans"/>
            </a:endParaRPr>
          </a:p>
        </p:txBody>
      </p:sp>
      <p:sp>
        <p:nvSpPr>
          <p:cNvPr id="745" name="Google Shape;745;p31"/>
          <p:cNvSpPr txBox="1"/>
          <p:nvPr/>
        </p:nvSpPr>
        <p:spPr>
          <a:xfrm>
            <a:off x="539278" y="401836"/>
            <a:ext cx="5886000" cy="2616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600"/>
              <a:buFont typeface="Arial"/>
              <a:buNone/>
            </a:pPr>
            <a:r>
              <a:rPr lang="de" sz="1700" b="1">
                <a:solidFill>
                  <a:srgbClr val="2B2B2B"/>
                </a:solidFill>
                <a:latin typeface="Roboto Slab"/>
                <a:ea typeface="Roboto Slab"/>
                <a:cs typeface="Roboto Slab"/>
                <a:sym typeface="Roboto Slab"/>
              </a:rPr>
              <a:t>Deliverables für Audit 4</a:t>
            </a:r>
            <a:endParaRPr sz="800" b="1">
              <a:solidFill>
                <a:srgbClr val="2B2B2B"/>
              </a:solidFill>
            </a:endParaRPr>
          </a:p>
        </p:txBody>
      </p:sp>
      <p:sp>
        <p:nvSpPr>
          <p:cNvPr id="746" name="Google Shape;746;p31"/>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47" name="Google Shape;747;p31"/>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48" name="Google Shape;748;p31"/>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49" name="Google Shape;749;p31"/>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50" name="Google Shape;750;p31"/>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51" name="Google Shape;751;p31"/>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52" name="Google Shape;752;p31"/>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53" name="Google Shape;753;p31"/>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54" name="Google Shape;754;p31"/>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55" name="Google Shape;755;p31"/>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56" name="Google Shape;756;p31"/>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57" name="Google Shape;757;p31"/>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758" name="Google Shape;758;p31"/>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59" name="Google Shape;759;p31"/>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0" name="Google Shape;760;p31"/>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61" name="Google Shape;761;p31"/>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2" name="Google Shape;762;p31"/>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63" name="Google Shape;763;p31"/>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4" name="Google Shape;764;p31"/>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65" name="Google Shape;765;p31"/>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6" name="Google Shape;766;p31"/>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67" name="Google Shape;767;p31"/>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8" name="Google Shape;768;p31"/>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69" name="Google Shape;769;p31"/>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70" name="Google Shape;770;p31"/>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71" name="Google Shape;771;p31"/>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72" name="Google Shape;772;p31"/>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73" name="Google Shape;773;p31"/>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74" name="Google Shape;774;p31"/>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775" name="Google Shape;775;p31"/>
          <p:cNvGrpSpPr/>
          <p:nvPr/>
        </p:nvGrpSpPr>
        <p:grpSpPr>
          <a:xfrm>
            <a:off x="0" y="5089922"/>
            <a:ext cx="9143675" cy="133987"/>
            <a:chOff x="0" y="0"/>
            <a:chExt cx="13004800" cy="254100"/>
          </a:xfrm>
        </p:grpSpPr>
        <p:sp>
          <p:nvSpPr>
            <p:cNvPr id="776" name="Google Shape;776;p31"/>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77" name="Google Shape;777;p31"/>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78" name="Google Shape;778;p31"/>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79" name="Google Shape;779;p31"/>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80" name="Google Shape;780;p31"/>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81" name="Google Shape;781;p31"/>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782" name="Google Shape;782;p31"/>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783" name="Google Shape;783;p31"/>
          <p:cNvSpPr txBox="1"/>
          <p:nvPr/>
        </p:nvSpPr>
        <p:spPr>
          <a:xfrm>
            <a:off x="540246" y="932594"/>
            <a:ext cx="59604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700"/>
              <a:buFont typeface="Arial"/>
              <a:buNone/>
            </a:pPr>
            <a:r>
              <a:rPr lang="de" sz="1100" b="1">
                <a:solidFill>
                  <a:schemeClr val="dk1"/>
                </a:solidFill>
                <a:highlight>
                  <a:srgbClr val="FFFFFF"/>
                </a:highlight>
                <a:latin typeface="Roboto Slab"/>
                <a:ea typeface="Roboto Slab"/>
                <a:cs typeface="Roboto Slab"/>
                <a:sym typeface="Roboto Slab"/>
              </a:rPr>
              <a:t>Yannik</a:t>
            </a:r>
            <a:endParaRPr sz="900"/>
          </a:p>
        </p:txBody>
      </p:sp>
      <p:sp>
        <p:nvSpPr>
          <p:cNvPr id="784" name="Google Shape;784;p31"/>
          <p:cNvSpPr txBox="1"/>
          <p:nvPr/>
        </p:nvSpPr>
        <p:spPr>
          <a:xfrm>
            <a:off x="502084" y="2904807"/>
            <a:ext cx="59604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700"/>
              <a:buFont typeface="Arial"/>
              <a:buNone/>
            </a:pPr>
            <a:r>
              <a:rPr lang="de" sz="1100" b="1">
                <a:solidFill>
                  <a:schemeClr val="dk1"/>
                </a:solidFill>
                <a:highlight>
                  <a:srgbClr val="FFFFFF"/>
                </a:highlight>
                <a:latin typeface="Roboto Slab"/>
                <a:ea typeface="Roboto Slab"/>
                <a:cs typeface="Roboto Slab"/>
                <a:sym typeface="Roboto Slab"/>
              </a:rPr>
              <a:t>Luca</a:t>
            </a:r>
            <a:endParaRPr sz="900"/>
          </a:p>
        </p:txBody>
      </p:sp>
      <p:sp>
        <p:nvSpPr>
          <p:cNvPr id="785" name="Google Shape;785;p31"/>
          <p:cNvSpPr txBox="1"/>
          <p:nvPr/>
        </p:nvSpPr>
        <p:spPr>
          <a:xfrm>
            <a:off x="539770" y="3253772"/>
            <a:ext cx="5501700" cy="1149900"/>
          </a:xfrm>
          <a:prstGeom prst="rect">
            <a:avLst/>
          </a:prstGeom>
          <a:noFill/>
          <a:ln>
            <a:noFill/>
          </a:ln>
        </p:spPr>
        <p:txBody>
          <a:bodyPr spcFirstLastPara="1" wrap="square" lIns="0" tIns="0" rIns="0" bIns="0" anchor="t" anchorCtr="0">
            <a:spAutoFit/>
          </a:bodyPr>
          <a:lstStyle/>
          <a:p>
            <a:pPr marL="457200" lvl="0" indent="-298450" algn="l" rtl="0">
              <a:lnSpc>
                <a:spcPct val="90000"/>
              </a:lnSpc>
              <a:spcBef>
                <a:spcPts val="0"/>
              </a:spcBef>
              <a:spcAft>
                <a:spcPts val="0"/>
              </a:spcAft>
              <a:buClr>
                <a:schemeClr val="dk1"/>
              </a:buClr>
              <a:buSzPts val="1100"/>
              <a:buFont typeface="PT Sans"/>
              <a:buChar char="-"/>
            </a:pPr>
            <a:r>
              <a:rPr lang="de" sz="1100">
                <a:latin typeface="PT Sans"/>
                <a:ea typeface="PT Sans"/>
                <a:cs typeface="PT Sans"/>
                <a:sym typeface="PT Sans"/>
              </a:rPr>
              <a:t>Modellierung neuer Lebewesen</a:t>
            </a:r>
            <a:endParaRPr sz="1100">
              <a:latin typeface="PT Sans"/>
              <a:ea typeface="PT Sans"/>
              <a:cs typeface="PT Sans"/>
              <a:sym typeface="PT Sans"/>
            </a:endParaRPr>
          </a:p>
          <a:p>
            <a:pPr marL="45720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Texturierung neuer Lebewesen</a:t>
            </a:r>
            <a:endParaRPr sz="1100">
              <a:latin typeface="PT Sans"/>
              <a:ea typeface="PT Sans"/>
              <a:cs typeface="PT Sans"/>
              <a:sym typeface="PT Sans"/>
            </a:endParaRPr>
          </a:p>
          <a:p>
            <a:pPr marL="457200" lvl="0" indent="-298450" algn="l" rtl="0">
              <a:lnSpc>
                <a:spcPct val="90000"/>
              </a:lnSpc>
              <a:spcBef>
                <a:spcPts val="0"/>
              </a:spcBef>
              <a:spcAft>
                <a:spcPts val="0"/>
              </a:spcAft>
              <a:buClr>
                <a:schemeClr val="dk1"/>
              </a:buClr>
              <a:buSzPts val="1100"/>
              <a:buFont typeface="PT Sans"/>
              <a:buChar char="-"/>
            </a:pPr>
            <a:r>
              <a:rPr lang="de" sz="1100">
                <a:latin typeface="PT Sans"/>
                <a:ea typeface="PT Sans"/>
                <a:cs typeface="PT Sans"/>
                <a:sym typeface="PT Sans"/>
              </a:rPr>
              <a:t>Animation der Lebewesen</a:t>
            </a:r>
            <a:endParaRPr sz="1100">
              <a:latin typeface="PT Sans"/>
              <a:ea typeface="PT Sans"/>
              <a:cs typeface="PT Sans"/>
              <a:sym typeface="PT Sans"/>
            </a:endParaRPr>
          </a:p>
          <a:p>
            <a:pPr marL="45720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Licht und Shader Anpassungen</a:t>
            </a:r>
            <a:endParaRPr sz="1100">
              <a:latin typeface="PT Sans"/>
              <a:ea typeface="PT Sans"/>
              <a:cs typeface="PT Sans"/>
              <a:sym typeface="PT Sans"/>
            </a:endParaRPr>
          </a:p>
          <a:p>
            <a:pPr marL="45720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Environment Anpassungen</a:t>
            </a:r>
            <a:endParaRPr sz="1100">
              <a:latin typeface="PT Sans"/>
              <a:ea typeface="PT Sans"/>
              <a:cs typeface="PT Sans"/>
              <a:sym typeface="PT Sans"/>
            </a:endParaRPr>
          </a:p>
          <a:p>
            <a:pPr marL="45720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Kartenpart des Wristbands</a:t>
            </a:r>
            <a:endParaRPr sz="1100">
              <a:latin typeface="PT Sans"/>
              <a:ea typeface="PT Sans"/>
              <a:cs typeface="PT Sans"/>
              <a:sym typeface="PT Sans"/>
            </a:endParaRPr>
          </a:p>
          <a:p>
            <a:pPr marL="45720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UI Anpassungen</a:t>
            </a:r>
            <a:endParaRPr sz="1100">
              <a:latin typeface="PT Sans"/>
              <a:ea typeface="PT Sans"/>
              <a:cs typeface="PT Sans"/>
              <a:sym typeface="PT Sans"/>
            </a:endParaRPr>
          </a:p>
          <a:p>
            <a:pPr marL="0" marR="0" lvl="0" indent="0" algn="l" rtl="0">
              <a:lnSpc>
                <a:spcPct val="90000"/>
              </a:lnSpc>
              <a:spcBef>
                <a:spcPts val="0"/>
              </a:spcBef>
              <a:spcAft>
                <a:spcPts val="0"/>
              </a:spcAft>
              <a:buClr>
                <a:srgbClr val="000000"/>
              </a:buClr>
              <a:buSzPts val="1400"/>
              <a:buFont typeface="Roboto Slab"/>
              <a:buNone/>
            </a:pPr>
            <a:endParaRPr sz="600">
              <a:latin typeface="PT Sans"/>
              <a:ea typeface="PT Sans"/>
              <a:cs typeface="PT Sans"/>
              <a:sym typeface="P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D1166"/>
        </a:solidFill>
        <a:effectLst/>
      </p:bgPr>
    </p:bg>
    <p:spTree>
      <p:nvGrpSpPr>
        <p:cNvPr id="1" name="Shape 789"/>
        <p:cNvGrpSpPr/>
        <p:nvPr/>
      </p:nvGrpSpPr>
      <p:grpSpPr>
        <a:xfrm>
          <a:off x="0" y="0"/>
          <a:ext cx="0" cy="0"/>
          <a:chOff x="0" y="0"/>
          <a:chExt cx="0" cy="0"/>
        </a:xfrm>
      </p:grpSpPr>
      <p:sp>
        <p:nvSpPr>
          <p:cNvPr id="790" name="Google Shape;790;p32"/>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91" name="Google Shape;791;p32"/>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92" name="Google Shape;792;p32"/>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93" name="Google Shape;793;p32"/>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94" name="Google Shape;794;p32"/>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95" name="Google Shape;795;p32"/>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96" name="Google Shape;796;p32"/>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97" name="Google Shape;797;p32"/>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98" name="Google Shape;798;p32"/>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99" name="Google Shape;799;p32"/>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00" name="Google Shape;800;p32"/>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01" name="Google Shape;801;p32"/>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802" name="Google Shape;802;p32"/>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03" name="Google Shape;803;p32"/>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04" name="Google Shape;804;p32"/>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05" name="Google Shape;805;p32"/>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06" name="Google Shape;806;p32"/>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07" name="Google Shape;807;p32"/>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08" name="Google Shape;808;p32"/>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09" name="Google Shape;809;p32"/>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10" name="Google Shape;810;p32"/>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11" name="Google Shape;811;p32"/>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12" name="Google Shape;812;p32"/>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13" name="Google Shape;813;p32"/>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14" name="Google Shape;814;p32"/>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15" name="Google Shape;815;p32"/>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16" name="Google Shape;816;p32"/>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17" name="Google Shape;817;p32"/>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18" name="Google Shape;818;p32"/>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pic>
        <p:nvPicPr>
          <p:cNvPr id="819" name="Google Shape;819;p32"/>
          <p:cNvPicPr preferRelativeResize="0"/>
          <p:nvPr/>
        </p:nvPicPr>
        <p:blipFill rotWithShape="1">
          <a:blip r:embed="rId3">
            <a:alphaModFix/>
          </a:blip>
          <a:srcRect t="-28885" b="33016"/>
          <a:stretch/>
        </p:blipFill>
        <p:spPr>
          <a:xfrm>
            <a:off x="-34045" y="-1438656"/>
            <a:ext cx="9212006" cy="3725680"/>
          </a:xfrm>
          <a:prstGeom prst="rect">
            <a:avLst/>
          </a:prstGeom>
          <a:noFill/>
          <a:ln>
            <a:noFill/>
          </a:ln>
        </p:spPr>
      </p:pic>
      <p:sp>
        <p:nvSpPr>
          <p:cNvPr id="820" name="Google Shape;820;p32"/>
          <p:cNvSpPr txBox="1"/>
          <p:nvPr/>
        </p:nvSpPr>
        <p:spPr>
          <a:xfrm>
            <a:off x="540246" y="2909962"/>
            <a:ext cx="3938100" cy="554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1400"/>
              <a:buFont typeface="Roboto Slab"/>
              <a:buNone/>
            </a:pPr>
            <a:r>
              <a:rPr lang="de" sz="1400" b="1">
                <a:solidFill>
                  <a:srgbClr val="FFFFFF"/>
                </a:solidFill>
                <a:latin typeface="Roboto Slab"/>
                <a:ea typeface="Roboto Slab"/>
                <a:cs typeface="Roboto Slab"/>
                <a:sym typeface="Roboto Slab"/>
              </a:rPr>
              <a:t>Danke für ihre Aufmerksamkeit</a:t>
            </a:r>
            <a:endParaRPr sz="900"/>
          </a:p>
          <a:p>
            <a:pPr marL="0" marR="0" lvl="0" indent="0" algn="l" rtl="0">
              <a:lnSpc>
                <a:spcPct val="90000"/>
              </a:lnSpc>
              <a:spcBef>
                <a:spcPts val="0"/>
              </a:spcBef>
              <a:spcAft>
                <a:spcPts val="0"/>
              </a:spcAft>
              <a:buClr>
                <a:srgbClr val="FFFFFF"/>
              </a:buClr>
              <a:buSzPts val="1500"/>
              <a:buFont typeface="PT Sans"/>
              <a:buNone/>
            </a:pPr>
            <a:endParaRPr sz="1500" b="0" i="0" u="none" strike="noStrike" cap="none">
              <a:solidFill>
                <a:srgbClr val="000000"/>
              </a:solidFill>
              <a:latin typeface="Roboto Slab"/>
              <a:ea typeface="Roboto Slab"/>
              <a:cs typeface="Roboto Slab"/>
              <a:sym typeface="Roboto Slab"/>
            </a:endParaRPr>
          </a:p>
          <a:p>
            <a:pPr marL="0" marR="0" lvl="0" indent="0" algn="l" rtl="0">
              <a:lnSpc>
                <a:spcPct val="90000"/>
              </a:lnSpc>
              <a:spcBef>
                <a:spcPts val="0"/>
              </a:spcBef>
              <a:spcAft>
                <a:spcPts val="0"/>
              </a:spcAft>
              <a:buClr>
                <a:srgbClr val="FFFFFF"/>
              </a:buClr>
              <a:buSzPts val="1100"/>
              <a:buFont typeface="Roboto Slab"/>
              <a:buNone/>
            </a:pPr>
            <a:r>
              <a:rPr lang="de" sz="1100">
                <a:solidFill>
                  <a:srgbClr val="FFFFFF"/>
                </a:solidFill>
                <a:latin typeface="Roboto Slab"/>
                <a:ea typeface="Roboto Slab"/>
                <a:cs typeface="Roboto Slab"/>
                <a:sym typeface="Roboto Slab"/>
              </a:rPr>
              <a:t>Gibt es noch weitere Fragen?</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p:nvPr/>
        </p:nvSpPr>
        <p:spPr>
          <a:xfrm>
            <a:off x="539279" y="401836"/>
            <a:ext cx="27513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Inhaltsverzeichnis</a:t>
            </a:r>
            <a:endParaRPr sz="1300"/>
          </a:p>
        </p:txBody>
      </p:sp>
      <p:sp>
        <p:nvSpPr>
          <p:cNvPr id="102" name="Google Shape;102;p16"/>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03" name="Google Shape;103;p16"/>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04" name="Google Shape;104;p16"/>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05" name="Google Shape;105;p16"/>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06" name="Google Shape;106;p16"/>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07" name="Google Shape;107;p16"/>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08" name="Google Shape;108;p16"/>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09" name="Google Shape;109;p16"/>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10" name="Google Shape;110;p16"/>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11" name="Google Shape;111;p16"/>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12" name="Google Shape;112;p16"/>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13" name="Google Shape;113;p16"/>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114" name="Google Shape;114;p16"/>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15" name="Google Shape;115;p16"/>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16" name="Google Shape;116;p16"/>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17" name="Google Shape;117;p16"/>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18" name="Google Shape;118;p16"/>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19" name="Google Shape;119;p16"/>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20" name="Google Shape;120;p16"/>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21" name="Google Shape;121;p16"/>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22" name="Google Shape;122;p16"/>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23" name="Google Shape;123;p16"/>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24" name="Google Shape;124;p16"/>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25" name="Google Shape;125;p16"/>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26" name="Google Shape;126;p16"/>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27" name="Google Shape;127;p16"/>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28" name="Google Shape;128;p16"/>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29" name="Google Shape;129;p16"/>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30" name="Google Shape;130;p16"/>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131" name="Google Shape;131;p16"/>
          <p:cNvGrpSpPr/>
          <p:nvPr/>
        </p:nvGrpSpPr>
        <p:grpSpPr>
          <a:xfrm>
            <a:off x="0" y="5089922"/>
            <a:ext cx="9143675" cy="133987"/>
            <a:chOff x="0" y="0"/>
            <a:chExt cx="13004800" cy="254100"/>
          </a:xfrm>
        </p:grpSpPr>
        <p:sp>
          <p:nvSpPr>
            <p:cNvPr id="132" name="Google Shape;132;p16"/>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133" name="Google Shape;133;p16"/>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134" name="Google Shape;134;p16"/>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135" name="Google Shape;135;p16"/>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136" name="Google Shape;136;p16"/>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137" name="Google Shape;137;p16"/>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138" name="Google Shape;138;p16"/>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142" name="Google Shape;142;p16"/>
          <p:cNvSpPr txBox="1"/>
          <p:nvPr/>
        </p:nvSpPr>
        <p:spPr>
          <a:xfrm>
            <a:off x="584068" y="941057"/>
            <a:ext cx="8019600" cy="1642800"/>
          </a:xfrm>
          <a:prstGeom prst="rect">
            <a:avLst/>
          </a:prstGeom>
          <a:noFill/>
          <a:ln>
            <a:noFill/>
          </a:ln>
        </p:spPr>
        <p:txBody>
          <a:bodyPr spcFirstLastPara="1" wrap="square" lIns="58925" tIns="58925" rIns="58925" bIns="58925" anchor="t" anchorCtr="0">
            <a:spAutoFit/>
          </a:bodyPr>
          <a:lstStyle/>
          <a:p>
            <a:pPr marL="292100" lvl="0" indent="-209550" algn="l" rtl="0">
              <a:lnSpc>
                <a:spcPct val="90000"/>
              </a:lnSpc>
              <a:spcBef>
                <a:spcPts val="0"/>
              </a:spcBef>
              <a:spcAft>
                <a:spcPts val="0"/>
              </a:spcAft>
              <a:buClr>
                <a:schemeClr val="dk1"/>
              </a:buClr>
              <a:buSzPts val="1100"/>
              <a:buFont typeface="Roboto Slab"/>
              <a:buAutoNum type="arabicPeriod"/>
            </a:pPr>
            <a:r>
              <a:rPr lang="de" sz="1100" b="1">
                <a:solidFill>
                  <a:schemeClr val="dk1"/>
                </a:solidFill>
                <a:latin typeface="Roboto Slab"/>
                <a:ea typeface="Roboto Slab"/>
                <a:cs typeface="Roboto Slab"/>
                <a:sym typeface="Roboto Slab"/>
              </a:rPr>
              <a:t>Der Rapid Prototype</a:t>
            </a:r>
            <a:endParaRPr sz="1100" b="1">
              <a:solidFill>
                <a:schemeClr val="dk1"/>
              </a:solidFill>
              <a:latin typeface="Roboto Slab"/>
              <a:ea typeface="Roboto Slab"/>
              <a:cs typeface="Roboto Slab"/>
              <a:sym typeface="Roboto Slab"/>
            </a:endParaRPr>
          </a:p>
          <a:p>
            <a:pPr marL="292100" lvl="0" indent="-209550" algn="l" rtl="0">
              <a:lnSpc>
                <a:spcPct val="90000"/>
              </a:lnSpc>
              <a:spcBef>
                <a:spcPts val="0"/>
              </a:spcBef>
              <a:spcAft>
                <a:spcPts val="0"/>
              </a:spcAft>
              <a:buClr>
                <a:schemeClr val="dk1"/>
              </a:buClr>
              <a:buSzPts val="1100"/>
              <a:buFont typeface="Roboto Slab"/>
              <a:buAutoNum type="arabicPeriod"/>
            </a:pPr>
            <a:r>
              <a:rPr lang="de" sz="1100" b="1">
                <a:solidFill>
                  <a:schemeClr val="dk1"/>
                </a:solidFill>
                <a:latin typeface="Roboto Slab"/>
                <a:ea typeface="Roboto Slab"/>
                <a:cs typeface="Roboto Slab"/>
                <a:sym typeface="Roboto Slab"/>
              </a:rPr>
              <a:t>Unsere durchgeführten POCs</a:t>
            </a:r>
            <a:endParaRPr sz="1100" b="1">
              <a:solidFill>
                <a:schemeClr val="dk1"/>
              </a:solidFill>
              <a:latin typeface="Roboto Slab"/>
              <a:ea typeface="Roboto Slab"/>
              <a:cs typeface="Roboto Slab"/>
              <a:sym typeface="Roboto Slab"/>
            </a:endParaRPr>
          </a:p>
          <a:p>
            <a:pPr marL="292100" lvl="0" indent="-209550" algn="l" rtl="0">
              <a:lnSpc>
                <a:spcPct val="90000"/>
              </a:lnSpc>
              <a:spcBef>
                <a:spcPts val="0"/>
              </a:spcBef>
              <a:spcAft>
                <a:spcPts val="0"/>
              </a:spcAft>
              <a:buClr>
                <a:schemeClr val="dk1"/>
              </a:buClr>
              <a:buSzPts val="1100"/>
              <a:buFont typeface="Roboto Slab"/>
              <a:buAutoNum type="arabicPeriod"/>
            </a:pPr>
            <a:r>
              <a:rPr lang="de" sz="1100" b="1">
                <a:solidFill>
                  <a:schemeClr val="dk1"/>
                </a:solidFill>
                <a:latin typeface="Roboto Slab"/>
                <a:ea typeface="Roboto Slab"/>
                <a:cs typeface="Roboto Slab"/>
                <a:sym typeface="Roboto Slab"/>
              </a:rPr>
              <a:t>Iterierte Modellierungen und Modellierungsbegründungen</a:t>
            </a:r>
            <a:endParaRPr sz="1100" b="1">
              <a:solidFill>
                <a:schemeClr val="dk1"/>
              </a:solidFill>
              <a:latin typeface="Roboto Slab"/>
              <a:ea typeface="Roboto Slab"/>
              <a:cs typeface="Roboto Slab"/>
              <a:sym typeface="Roboto Slab"/>
            </a:endParaRPr>
          </a:p>
          <a:p>
            <a:pPr marL="584200" lvl="1" indent="-209550" algn="l" rtl="0">
              <a:lnSpc>
                <a:spcPct val="90000"/>
              </a:lnSpc>
              <a:spcBef>
                <a:spcPts val="0"/>
              </a:spcBef>
              <a:spcAft>
                <a:spcPts val="0"/>
              </a:spcAft>
              <a:buClr>
                <a:schemeClr val="dk1"/>
              </a:buClr>
              <a:buSzPts val="1100"/>
              <a:buFont typeface="Roboto Slab"/>
              <a:buAutoNum type="alphaLcPeriod"/>
            </a:pPr>
            <a:r>
              <a:rPr lang="de" sz="1100" b="1">
                <a:solidFill>
                  <a:schemeClr val="dk1"/>
                </a:solidFill>
                <a:latin typeface="Roboto Slab"/>
                <a:ea typeface="Roboto Slab"/>
                <a:cs typeface="Roboto Slab"/>
                <a:sym typeface="Roboto Slab"/>
              </a:rPr>
              <a:t>Wie wird die gewählte Perspektive systematisch und strukturiert berücksichtigt?</a:t>
            </a:r>
            <a:endParaRPr sz="1100" b="1">
              <a:solidFill>
                <a:schemeClr val="dk1"/>
              </a:solidFill>
              <a:latin typeface="Roboto Slab"/>
              <a:ea typeface="Roboto Slab"/>
              <a:cs typeface="Roboto Slab"/>
              <a:sym typeface="Roboto Slab"/>
            </a:endParaRPr>
          </a:p>
          <a:p>
            <a:pPr marL="584200" lvl="1" indent="-209550" algn="l" rtl="0">
              <a:lnSpc>
                <a:spcPct val="90000"/>
              </a:lnSpc>
              <a:spcBef>
                <a:spcPts val="0"/>
              </a:spcBef>
              <a:spcAft>
                <a:spcPts val="0"/>
              </a:spcAft>
              <a:buClr>
                <a:schemeClr val="dk1"/>
              </a:buClr>
              <a:buSzPts val="1100"/>
              <a:buFont typeface="Roboto Slab"/>
              <a:buAutoNum type="alphaLcPeriod"/>
            </a:pPr>
            <a:r>
              <a:rPr lang="de" sz="1100" b="1">
                <a:solidFill>
                  <a:schemeClr val="dk1"/>
                </a:solidFill>
                <a:latin typeface="Roboto Slab"/>
                <a:ea typeface="Roboto Slab"/>
                <a:cs typeface="Roboto Slab"/>
                <a:sym typeface="Roboto Slab"/>
              </a:rPr>
              <a:t>Wo und wie werden visuelle Daten erzeugt oder algorithmisch verarbeitet? Wurden Alternativen abgewogen?</a:t>
            </a:r>
            <a:endParaRPr sz="1100" b="1">
              <a:solidFill>
                <a:schemeClr val="dk1"/>
              </a:solidFill>
              <a:latin typeface="Roboto Slab"/>
              <a:ea typeface="Roboto Slab"/>
              <a:cs typeface="Roboto Slab"/>
              <a:sym typeface="Roboto Slab"/>
            </a:endParaRPr>
          </a:p>
          <a:p>
            <a:pPr marL="584200" lvl="1" indent="-209550" algn="l" rtl="0">
              <a:lnSpc>
                <a:spcPct val="90000"/>
              </a:lnSpc>
              <a:spcBef>
                <a:spcPts val="0"/>
              </a:spcBef>
              <a:spcAft>
                <a:spcPts val="0"/>
              </a:spcAft>
              <a:buClr>
                <a:schemeClr val="dk1"/>
              </a:buClr>
              <a:buSzPts val="1100"/>
              <a:buFont typeface="Roboto Slab"/>
              <a:buAutoNum type="alphaLcPeriod"/>
            </a:pPr>
            <a:r>
              <a:rPr lang="de" sz="1100" b="1">
                <a:solidFill>
                  <a:schemeClr val="dk1"/>
                </a:solidFill>
                <a:latin typeface="Roboto Slab"/>
                <a:ea typeface="Roboto Slab"/>
                <a:cs typeface="Roboto Slab"/>
                <a:sym typeface="Roboto Slab"/>
              </a:rPr>
              <a:t>Welchen Erfüllungsgrad der Entwicklungsziele weisen die finalen Designlösungen auf?</a:t>
            </a:r>
            <a:endParaRPr sz="1100" b="1">
              <a:solidFill>
                <a:schemeClr val="dk1"/>
              </a:solidFill>
              <a:latin typeface="Roboto Slab"/>
              <a:ea typeface="Roboto Slab"/>
              <a:cs typeface="Roboto Slab"/>
              <a:sym typeface="Roboto Slab"/>
            </a:endParaRPr>
          </a:p>
          <a:p>
            <a:pPr marL="584200" lvl="1" indent="-209550" algn="l" rtl="0">
              <a:lnSpc>
                <a:spcPct val="90000"/>
              </a:lnSpc>
              <a:spcBef>
                <a:spcPts val="0"/>
              </a:spcBef>
              <a:spcAft>
                <a:spcPts val="0"/>
              </a:spcAft>
              <a:buClr>
                <a:schemeClr val="dk1"/>
              </a:buClr>
              <a:buSzPts val="1100"/>
              <a:buFont typeface="Roboto Slab"/>
              <a:buAutoNum type="alphaLcPeriod"/>
            </a:pPr>
            <a:r>
              <a:rPr lang="de" sz="1100" b="1">
                <a:solidFill>
                  <a:schemeClr val="dk1"/>
                </a:solidFill>
                <a:latin typeface="Roboto Slab"/>
                <a:ea typeface="Roboto Slab"/>
                <a:cs typeface="Roboto Slab"/>
                <a:sym typeface="Roboto Slab"/>
              </a:rPr>
              <a:t>Welche Konsequenzen ergeben sich daraus für weitere Schritte/Iterationen?</a:t>
            </a:r>
            <a:endParaRPr sz="1100" b="1">
              <a:solidFill>
                <a:schemeClr val="dk1"/>
              </a:solidFill>
              <a:latin typeface="Roboto Slab"/>
              <a:ea typeface="Roboto Slab"/>
              <a:cs typeface="Roboto Slab"/>
              <a:sym typeface="Roboto Slab"/>
            </a:endParaRPr>
          </a:p>
          <a:p>
            <a:pPr marL="292100" lvl="0" indent="-209550" algn="l" rtl="0">
              <a:lnSpc>
                <a:spcPct val="90000"/>
              </a:lnSpc>
              <a:spcBef>
                <a:spcPts val="0"/>
              </a:spcBef>
              <a:spcAft>
                <a:spcPts val="0"/>
              </a:spcAft>
              <a:buClr>
                <a:schemeClr val="dk1"/>
              </a:buClr>
              <a:buSzPts val="1100"/>
              <a:buFont typeface="Roboto Slab"/>
              <a:buAutoNum type="arabicPeriod"/>
            </a:pPr>
            <a:r>
              <a:rPr lang="de" sz="1100" b="1">
                <a:solidFill>
                  <a:schemeClr val="dk1"/>
                </a:solidFill>
                <a:latin typeface="Roboto Slab"/>
                <a:ea typeface="Roboto Slab"/>
                <a:cs typeface="Roboto Slab"/>
                <a:sym typeface="Roboto Slab"/>
              </a:rPr>
              <a:t>Modellierung der Anwendungslogik</a:t>
            </a:r>
            <a:endParaRPr sz="1100" b="1">
              <a:solidFill>
                <a:schemeClr val="dk1"/>
              </a:solidFill>
              <a:latin typeface="Roboto Slab"/>
              <a:ea typeface="Roboto Slab"/>
              <a:cs typeface="Roboto Slab"/>
              <a:sym typeface="Roboto Slab"/>
            </a:endParaRPr>
          </a:p>
          <a:p>
            <a:pPr marL="292100" lvl="0" indent="-209550" algn="l" rtl="0">
              <a:lnSpc>
                <a:spcPct val="90000"/>
              </a:lnSpc>
              <a:spcBef>
                <a:spcPts val="0"/>
              </a:spcBef>
              <a:spcAft>
                <a:spcPts val="0"/>
              </a:spcAft>
              <a:buClr>
                <a:schemeClr val="dk1"/>
              </a:buClr>
              <a:buSzPts val="1100"/>
              <a:buFont typeface="Roboto Slab"/>
              <a:buAutoNum type="arabicPeriod"/>
            </a:pPr>
            <a:r>
              <a:rPr lang="de" sz="1100" b="1">
                <a:solidFill>
                  <a:schemeClr val="dk1"/>
                </a:solidFill>
                <a:latin typeface="Roboto Slab"/>
                <a:ea typeface="Roboto Slab"/>
                <a:cs typeface="Roboto Slab"/>
                <a:sym typeface="Roboto Slab"/>
              </a:rPr>
              <a:t>Deliverables für Audit 4</a:t>
            </a:r>
            <a:endParaRPr sz="1100" b="1">
              <a:solidFill>
                <a:schemeClr val="dk1"/>
              </a:solidFill>
              <a:latin typeface="Roboto Slab"/>
              <a:ea typeface="Roboto Slab"/>
              <a:cs typeface="Roboto Slab"/>
              <a:sym typeface="Roboto Slab"/>
            </a:endParaRPr>
          </a:p>
          <a:p>
            <a:pPr marL="292100" lvl="0" indent="0" algn="l" rtl="0">
              <a:lnSpc>
                <a:spcPct val="90000"/>
              </a:lnSpc>
              <a:spcBef>
                <a:spcPts val="0"/>
              </a:spcBef>
              <a:spcAft>
                <a:spcPts val="0"/>
              </a:spcAft>
              <a:buNone/>
            </a:pPr>
            <a:endParaRPr sz="1100" b="1">
              <a:solidFill>
                <a:schemeClr val="dk1"/>
              </a:solidFill>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Shape 146"/>
        <p:cNvGrpSpPr/>
        <p:nvPr/>
      </p:nvGrpSpPr>
      <p:grpSpPr>
        <a:xfrm>
          <a:off x="0" y="0"/>
          <a:ext cx="0" cy="0"/>
          <a:chOff x="0" y="0"/>
          <a:chExt cx="0" cy="0"/>
        </a:xfrm>
      </p:grpSpPr>
      <p:sp>
        <p:nvSpPr>
          <p:cNvPr id="147" name="Google Shape;147;p17"/>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48" name="Google Shape;148;p17"/>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49" name="Google Shape;149;p17"/>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50" name="Google Shape;150;p17"/>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51" name="Google Shape;151;p17"/>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52" name="Google Shape;152;p17"/>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53" name="Google Shape;153;p17"/>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54" name="Google Shape;154;p17"/>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55" name="Google Shape;155;p17"/>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56" name="Google Shape;156;p17"/>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57" name="Google Shape;157;p17"/>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58" name="Google Shape;158;p17"/>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159" name="Google Shape;159;p17"/>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60" name="Google Shape;160;p17"/>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61" name="Google Shape;161;p17"/>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62" name="Google Shape;162;p17"/>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63" name="Google Shape;163;p17"/>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64" name="Google Shape;164;p17"/>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65" name="Google Shape;165;p17"/>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66" name="Google Shape;166;p17"/>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67" name="Google Shape;167;p17"/>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68" name="Google Shape;168;p17"/>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69" name="Google Shape;169;p17"/>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70" name="Google Shape;170;p17"/>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71" name="Google Shape;171;p17"/>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72" name="Google Shape;172;p17"/>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73" name="Google Shape;173;p17"/>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74" name="Google Shape;174;p17"/>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75" name="Google Shape;175;p17"/>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pic>
        <p:nvPicPr>
          <p:cNvPr id="176" name="Google Shape;176;p17"/>
          <p:cNvPicPr preferRelativeResize="0"/>
          <p:nvPr/>
        </p:nvPicPr>
        <p:blipFill rotWithShape="1">
          <a:blip r:embed="rId3">
            <a:alphaModFix/>
          </a:blip>
          <a:srcRect l="3525" r="48381"/>
          <a:stretch/>
        </p:blipFill>
        <p:spPr>
          <a:xfrm>
            <a:off x="4665761" y="-10394"/>
            <a:ext cx="5887345" cy="5164289"/>
          </a:xfrm>
          <a:prstGeom prst="rect">
            <a:avLst/>
          </a:prstGeom>
          <a:noFill/>
          <a:ln>
            <a:noFill/>
          </a:ln>
        </p:spPr>
      </p:pic>
      <p:sp>
        <p:nvSpPr>
          <p:cNvPr id="177" name="Google Shape;177;p17"/>
          <p:cNvSpPr/>
          <p:nvPr/>
        </p:nvSpPr>
        <p:spPr>
          <a:xfrm>
            <a:off x="4572000" y="-10394"/>
            <a:ext cx="2460900" cy="5187300"/>
          </a:xfrm>
          <a:prstGeom prst="rect">
            <a:avLst/>
          </a:prstGeom>
          <a:gradFill>
            <a:gsLst>
              <a:gs pos="0">
                <a:srgbClr val="2B2B2B"/>
              </a:gs>
              <a:gs pos="16750">
                <a:srgbClr val="2B2B2B"/>
              </a:gs>
              <a:gs pos="100000">
                <a:srgbClr val="2B2B2B">
                  <a:alpha val="0"/>
                </a:srgbClr>
              </a:gs>
            </a:gsLst>
            <a:lin ang="0" scaled="0"/>
          </a:gra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CB3067"/>
              </a:buClr>
              <a:buSzPts val="1400"/>
              <a:buFont typeface="Helvetica Neue"/>
              <a:buNone/>
            </a:pPr>
            <a:endParaRPr sz="1400" b="0" i="0" u="none" strike="noStrike" cap="none">
              <a:solidFill>
                <a:srgbClr val="CB3067"/>
              </a:solidFill>
              <a:latin typeface="Helvetica Neue"/>
              <a:ea typeface="Helvetica Neue"/>
              <a:cs typeface="Helvetica Neue"/>
              <a:sym typeface="Helvetica Neue"/>
            </a:endParaRPr>
          </a:p>
        </p:txBody>
      </p:sp>
      <p:sp>
        <p:nvSpPr>
          <p:cNvPr id="178" name="Google Shape;178;p17"/>
          <p:cNvSpPr txBox="1"/>
          <p:nvPr/>
        </p:nvSpPr>
        <p:spPr>
          <a:xfrm>
            <a:off x="540246" y="2052454"/>
            <a:ext cx="5313000" cy="193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1100"/>
              <a:buFont typeface="Roboto Slab"/>
              <a:buNone/>
            </a:pPr>
            <a:r>
              <a:rPr lang="de" b="1">
                <a:solidFill>
                  <a:srgbClr val="FFFFFF"/>
                </a:solidFill>
                <a:latin typeface="Roboto Slab"/>
                <a:ea typeface="Roboto Slab"/>
                <a:cs typeface="Roboto Slab"/>
                <a:sym typeface="Roboto Slab"/>
              </a:rPr>
              <a:t>Der Rapid Prototype</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txBox="1"/>
          <p:nvPr/>
        </p:nvSpPr>
        <p:spPr>
          <a:xfrm>
            <a:off x="539279" y="401836"/>
            <a:ext cx="27513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Der Rapid Prototype</a:t>
            </a:r>
            <a:endParaRPr sz="1300"/>
          </a:p>
        </p:txBody>
      </p:sp>
      <p:sp>
        <p:nvSpPr>
          <p:cNvPr id="184" name="Google Shape;184;p18"/>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85" name="Google Shape;185;p18"/>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86" name="Google Shape;186;p18"/>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87" name="Google Shape;187;p18"/>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88" name="Google Shape;188;p18"/>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89" name="Google Shape;189;p18"/>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90" name="Google Shape;190;p18"/>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91" name="Google Shape;191;p18"/>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92" name="Google Shape;192;p18"/>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93" name="Google Shape;193;p18"/>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94" name="Google Shape;194;p18"/>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95" name="Google Shape;195;p18"/>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196" name="Google Shape;196;p18"/>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97" name="Google Shape;197;p18"/>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98" name="Google Shape;198;p18"/>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99" name="Google Shape;199;p18"/>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00" name="Google Shape;200;p18"/>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01" name="Google Shape;201;p18"/>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02" name="Google Shape;202;p18"/>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03" name="Google Shape;203;p18"/>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04" name="Google Shape;204;p18"/>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05" name="Google Shape;205;p18"/>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06" name="Google Shape;206;p18"/>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07" name="Google Shape;207;p18"/>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08" name="Google Shape;208;p18"/>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09" name="Google Shape;209;p18"/>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10" name="Google Shape;210;p18"/>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11" name="Google Shape;211;p18"/>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12" name="Google Shape;212;p18"/>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213" name="Google Shape;213;p18"/>
          <p:cNvGrpSpPr/>
          <p:nvPr/>
        </p:nvGrpSpPr>
        <p:grpSpPr>
          <a:xfrm>
            <a:off x="0" y="5089922"/>
            <a:ext cx="9143675" cy="133987"/>
            <a:chOff x="0" y="0"/>
            <a:chExt cx="13004800" cy="254100"/>
          </a:xfrm>
        </p:grpSpPr>
        <p:sp>
          <p:nvSpPr>
            <p:cNvPr id="214" name="Google Shape;214;p18"/>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15" name="Google Shape;215;p18"/>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16" name="Google Shape;216;p18"/>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17" name="Google Shape;217;p18"/>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18" name="Google Shape;218;p18"/>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19" name="Google Shape;219;p18"/>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220" name="Google Shape;220;p18"/>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pic>
        <p:nvPicPr>
          <p:cNvPr id="224" name="Google Shape;224;p18" title="A deep Dive Rapid Prototype.mp4">
            <a:hlinkClick r:id="rId3"/>
          </p:cNvPr>
          <p:cNvPicPr preferRelativeResize="0"/>
          <p:nvPr/>
        </p:nvPicPr>
        <p:blipFill>
          <a:blip r:embed="rId4">
            <a:alphaModFix/>
          </a:blip>
          <a:stretch>
            <a:fillRect/>
          </a:stretch>
        </p:blipFill>
        <p:spPr>
          <a:xfrm>
            <a:off x="2285838" y="890700"/>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10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9"/>
          <p:cNvSpPr txBox="1"/>
          <p:nvPr/>
        </p:nvSpPr>
        <p:spPr>
          <a:xfrm>
            <a:off x="539279" y="401836"/>
            <a:ext cx="27513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Der Rapid Prototype</a:t>
            </a:r>
            <a:endParaRPr sz="1300"/>
          </a:p>
        </p:txBody>
      </p:sp>
      <p:sp>
        <p:nvSpPr>
          <p:cNvPr id="230" name="Google Shape;230;p19"/>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31" name="Google Shape;231;p19"/>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32" name="Google Shape;232;p19"/>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33" name="Google Shape;233;p19"/>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34" name="Google Shape;234;p19"/>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35" name="Google Shape;235;p19"/>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36" name="Google Shape;236;p19"/>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37" name="Google Shape;237;p19"/>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38" name="Google Shape;238;p19"/>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39" name="Google Shape;239;p19"/>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40" name="Google Shape;240;p19"/>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41" name="Google Shape;241;p19"/>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242" name="Google Shape;242;p19"/>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43" name="Google Shape;243;p19"/>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44" name="Google Shape;244;p19"/>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45" name="Google Shape;245;p19"/>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46" name="Google Shape;246;p19"/>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47" name="Google Shape;247;p19"/>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48" name="Google Shape;248;p19"/>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49" name="Google Shape;249;p19"/>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50" name="Google Shape;250;p19"/>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51" name="Google Shape;251;p19"/>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52" name="Google Shape;252;p19"/>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53" name="Google Shape;253;p19"/>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54" name="Google Shape;254;p19"/>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55" name="Google Shape;255;p19"/>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56" name="Google Shape;256;p19"/>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57" name="Google Shape;257;p19"/>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58" name="Google Shape;258;p19"/>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259" name="Google Shape;259;p19"/>
          <p:cNvGrpSpPr/>
          <p:nvPr/>
        </p:nvGrpSpPr>
        <p:grpSpPr>
          <a:xfrm>
            <a:off x="0" y="5089922"/>
            <a:ext cx="9143675" cy="133987"/>
            <a:chOff x="0" y="0"/>
            <a:chExt cx="13004800" cy="254100"/>
          </a:xfrm>
        </p:grpSpPr>
        <p:sp>
          <p:nvSpPr>
            <p:cNvPr id="260" name="Google Shape;260;p19"/>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61" name="Google Shape;261;p19"/>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62" name="Google Shape;262;p19"/>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63" name="Google Shape;263;p19"/>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64" name="Google Shape;264;p19"/>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65" name="Google Shape;265;p19"/>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266" name="Google Shape;266;p19"/>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pic>
        <p:nvPicPr>
          <p:cNvPr id="270" name="Google Shape;270;p19"/>
          <p:cNvPicPr preferRelativeResize="0"/>
          <p:nvPr/>
        </p:nvPicPr>
        <p:blipFill>
          <a:blip r:embed="rId3">
            <a:alphaModFix/>
          </a:blip>
          <a:stretch>
            <a:fillRect/>
          </a:stretch>
        </p:blipFill>
        <p:spPr>
          <a:xfrm>
            <a:off x="539278" y="924050"/>
            <a:ext cx="3851100" cy="2371075"/>
          </a:xfrm>
          <a:prstGeom prst="rect">
            <a:avLst/>
          </a:prstGeom>
          <a:noFill/>
          <a:ln>
            <a:noFill/>
          </a:ln>
        </p:spPr>
      </p:pic>
      <p:pic>
        <p:nvPicPr>
          <p:cNvPr id="271" name="Google Shape;271;p19"/>
          <p:cNvPicPr preferRelativeResize="0"/>
          <p:nvPr/>
        </p:nvPicPr>
        <p:blipFill>
          <a:blip r:embed="rId4">
            <a:alphaModFix/>
          </a:blip>
          <a:stretch>
            <a:fillRect/>
          </a:stretch>
        </p:blipFill>
        <p:spPr>
          <a:xfrm>
            <a:off x="3551693" y="2595050"/>
            <a:ext cx="3676943" cy="2169999"/>
          </a:xfrm>
          <a:prstGeom prst="rect">
            <a:avLst/>
          </a:prstGeom>
          <a:noFill/>
          <a:ln>
            <a:noFill/>
          </a:ln>
        </p:spPr>
      </p:pic>
      <p:pic>
        <p:nvPicPr>
          <p:cNvPr id="272" name="Google Shape;272;p19"/>
          <p:cNvPicPr preferRelativeResize="0"/>
          <p:nvPr/>
        </p:nvPicPr>
        <p:blipFill>
          <a:blip r:embed="rId5">
            <a:alphaModFix/>
          </a:blip>
          <a:stretch>
            <a:fillRect/>
          </a:stretch>
        </p:blipFill>
        <p:spPr>
          <a:xfrm>
            <a:off x="5544925" y="800328"/>
            <a:ext cx="3058875" cy="1994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0"/>
          <p:cNvSpPr txBox="1"/>
          <p:nvPr/>
        </p:nvSpPr>
        <p:spPr>
          <a:xfrm>
            <a:off x="539279" y="401836"/>
            <a:ext cx="27513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Der Rapid Prototype</a:t>
            </a:r>
            <a:endParaRPr sz="1300"/>
          </a:p>
        </p:txBody>
      </p:sp>
      <p:sp>
        <p:nvSpPr>
          <p:cNvPr id="278" name="Google Shape;278;p20"/>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79" name="Google Shape;279;p20"/>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80" name="Google Shape;280;p20"/>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81" name="Google Shape;281;p20"/>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82" name="Google Shape;282;p20"/>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83" name="Google Shape;283;p20"/>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84" name="Google Shape;284;p20"/>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85" name="Google Shape;285;p20"/>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86" name="Google Shape;286;p20"/>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87" name="Google Shape;287;p20"/>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88" name="Google Shape;288;p20"/>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89" name="Google Shape;289;p20"/>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290" name="Google Shape;290;p20"/>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91" name="Google Shape;291;p20"/>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92" name="Google Shape;292;p20"/>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93" name="Google Shape;293;p20"/>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94" name="Google Shape;294;p20"/>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95" name="Google Shape;295;p20"/>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96" name="Google Shape;296;p20"/>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97" name="Google Shape;297;p20"/>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98" name="Google Shape;298;p20"/>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99" name="Google Shape;299;p20"/>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00" name="Google Shape;300;p20"/>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01" name="Google Shape;301;p20"/>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02" name="Google Shape;302;p20"/>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03" name="Google Shape;303;p20"/>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04" name="Google Shape;304;p20"/>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05" name="Google Shape;305;p20"/>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06" name="Google Shape;306;p20"/>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307" name="Google Shape;307;p20"/>
          <p:cNvGrpSpPr/>
          <p:nvPr/>
        </p:nvGrpSpPr>
        <p:grpSpPr>
          <a:xfrm>
            <a:off x="0" y="5089922"/>
            <a:ext cx="9143675" cy="133987"/>
            <a:chOff x="0" y="0"/>
            <a:chExt cx="13004800" cy="254100"/>
          </a:xfrm>
        </p:grpSpPr>
        <p:sp>
          <p:nvSpPr>
            <p:cNvPr id="308" name="Google Shape;308;p20"/>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09" name="Google Shape;309;p20"/>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10" name="Google Shape;310;p20"/>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11" name="Google Shape;311;p20"/>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12" name="Google Shape;312;p20"/>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13" name="Google Shape;313;p20"/>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314" name="Google Shape;314;p20"/>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317" name="Google Shape;317;p20"/>
          <p:cNvSpPr/>
          <p:nvPr/>
        </p:nvSpPr>
        <p:spPr>
          <a:xfrm>
            <a:off x="540246" y="4263239"/>
            <a:ext cx="151870" cy="113897"/>
          </a:xfrm>
          <a:prstGeom prst="rect">
            <a:avLst/>
          </a:prstGeom>
          <a:solidFill>
            <a:srgbClr val="000000">
              <a:alpha val="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endParaRPr sz="900"/>
          </a:p>
        </p:txBody>
      </p:sp>
      <p:pic>
        <p:nvPicPr>
          <p:cNvPr id="318" name="Google Shape;318;p20"/>
          <p:cNvPicPr preferRelativeResize="0"/>
          <p:nvPr/>
        </p:nvPicPr>
        <p:blipFill>
          <a:blip r:embed="rId3">
            <a:alphaModFix/>
          </a:blip>
          <a:stretch>
            <a:fillRect/>
          </a:stretch>
        </p:blipFill>
        <p:spPr>
          <a:xfrm>
            <a:off x="528612" y="1189750"/>
            <a:ext cx="3098963" cy="2261975"/>
          </a:xfrm>
          <a:prstGeom prst="rect">
            <a:avLst/>
          </a:prstGeom>
          <a:noFill/>
          <a:ln>
            <a:noFill/>
          </a:ln>
        </p:spPr>
      </p:pic>
      <p:pic>
        <p:nvPicPr>
          <p:cNvPr id="319" name="Google Shape;319;p20"/>
          <p:cNvPicPr preferRelativeResize="0"/>
          <p:nvPr/>
        </p:nvPicPr>
        <p:blipFill>
          <a:blip r:embed="rId4">
            <a:alphaModFix/>
          </a:blip>
          <a:stretch>
            <a:fillRect/>
          </a:stretch>
        </p:blipFill>
        <p:spPr>
          <a:xfrm>
            <a:off x="5458024" y="1189750"/>
            <a:ext cx="3150124" cy="2261976"/>
          </a:xfrm>
          <a:prstGeom prst="rect">
            <a:avLst/>
          </a:prstGeom>
          <a:noFill/>
          <a:ln>
            <a:noFill/>
          </a:ln>
        </p:spPr>
      </p:pic>
      <p:pic>
        <p:nvPicPr>
          <p:cNvPr id="320" name="Google Shape;320;p20"/>
          <p:cNvPicPr preferRelativeResize="0"/>
          <p:nvPr/>
        </p:nvPicPr>
        <p:blipFill>
          <a:blip r:embed="rId5">
            <a:alphaModFix/>
          </a:blip>
          <a:stretch>
            <a:fillRect/>
          </a:stretch>
        </p:blipFill>
        <p:spPr>
          <a:xfrm>
            <a:off x="2976275" y="2550695"/>
            <a:ext cx="2934201" cy="2091405"/>
          </a:xfrm>
          <a:prstGeom prst="rect">
            <a:avLst/>
          </a:prstGeom>
          <a:noFill/>
          <a:ln>
            <a:noFill/>
          </a:ln>
        </p:spPr>
      </p:pic>
      <p:pic>
        <p:nvPicPr>
          <p:cNvPr id="321" name="Google Shape;321;p20"/>
          <p:cNvPicPr preferRelativeResize="0"/>
          <p:nvPr/>
        </p:nvPicPr>
        <p:blipFill>
          <a:blip r:embed="rId6">
            <a:alphaModFix/>
          </a:blip>
          <a:stretch>
            <a:fillRect/>
          </a:stretch>
        </p:blipFill>
        <p:spPr>
          <a:xfrm>
            <a:off x="3084788" y="800274"/>
            <a:ext cx="2717175" cy="201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1"/>
          <p:cNvSpPr txBox="1"/>
          <p:nvPr/>
        </p:nvSpPr>
        <p:spPr>
          <a:xfrm>
            <a:off x="539279" y="401836"/>
            <a:ext cx="27513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Der Rapid Prototype</a:t>
            </a:r>
            <a:endParaRPr sz="1300"/>
          </a:p>
        </p:txBody>
      </p:sp>
      <p:sp>
        <p:nvSpPr>
          <p:cNvPr id="327" name="Google Shape;327;p21"/>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28" name="Google Shape;328;p21"/>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29" name="Google Shape;329;p21"/>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30" name="Google Shape;330;p21"/>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31" name="Google Shape;331;p21"/>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32" name="Google Shape;332;p21"/>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33" name="Google Shape;333;p21"/>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34" name="Google Shape;334;p21"/>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35" name="Google Shape;335;p21"/>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36" name="Google Shape;336;p21"/>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37" name="Google Shape;337;p21"/>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38" name="Google Shape;338;p21"/>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339" name="Google Shape;339;p21"/>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40" name="Google Shape;340;p21"/>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41" name="Google Shape;341;p21"/>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42" name="Google Shape;342;p21"/>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43" name="Google Shape;343;p21"/>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44" name="Google Shape;344;p21"/>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45" name="Google Shape;345;p21"/>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46" name="Google Shape;346;p21"/>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47" name="Google Shape;347;p21"/>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48" name="Google Shape;348;p21"/>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49" name="Google Shape;349;p21"/>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50" name="Google Shape;350;p21"/>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51" name="Google Shape;351;p21"/>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52" name="Google Shape;352;p21"/>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53" name="Google Shape;353;p21"/>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54" name="Google Shape;354;p21"/>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55" name="Google Shape;355;p21"/>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356" name="Google Shape;356;p21"/>
          <p:cNvGrpSpPr/>
          <p:nvPr/>
        </p:nvGrpSpPr>
        <p:grpSpPr>
          <a:xfrm>
            <a:off x="0" y="5089922"/>
            <a:ext cx="9143675" cy="133987"/>
            <a:chOff x="0" y="0"/>
            <a:chExt cx="13004800" cy="254100"/>
          </a:xfrm>
        </p:grpSpPr>
        <p:sp>
          <p:nvSpPr>
            <p:cNvPr id="357" name="Google Shape;357;p21"/>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58" name="Google Shape;358;p21"/>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59" name="Google Shape;359;p21"/>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60" name="Google Shape;360;p21"/>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61" name="Google Shape;361;p21"/>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62" name="Google Shape;362;p21"/>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363" name="Google Shape;363;p21"/>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pic>
        <p:nvPicPr>
          <p:cNvPr id="367" name="Google Shape;367;p21"/>
          <p:cNvPicPr preferRelativeResize="0"/>
          <p:nvPr/>
        </p:nvPicPr>
        <p:blipFill>
          <a:blip r:embed="rId3">
            <a:alphaModFix/>
          </a:blip>
          <a:stretch>
            <a:fillRect/>
          </a:stretch>
        </p:blipFill>
        <p:spPr>
          <a:xfrm>
            <a:off x="540250" y="997675"/>
            <a:ext cx="8067899" cy="3412537"/>
          </a:xfrm>
          <a:prstGeom prst="rect">
            <a:avLst/>
          </a:prstGeom>
          <a:noFill/>
          <a:ln>
            <a:noFill/>
          </a:ln>
        </p:spPr>
      </p:pic>
      <p:pic>
        <p:nvPicPr>
          <p:cNvPr id="368" name="Google Shape;368;p21"/>
          <p:cNvPicPr preferRelativeResize="0"/>
          <p:nvPr/>
        </p:nvPicPr>
        <p:blipFill>
          <a:blip r:embed="rId4">
            <a:alphaModFix/>
          </a:blip>
          <a:stretch>
            <a:fillRect/>
          </a:stretch>
        </p:blipFill>
        <p:spPr>
          <a:xfrm>
            <a:off x="316443" y="3229305"/>
            <a:ext cx="2349450" cy="1657238"/>
          </a:xfrm>
          <a:prstGeom prst="rect">
            <a:avLst/>
          </a:prstGeom>
          <a:noFill/>
          <a:ln>
            <a:noFill/>
          </a:ln>
        </p:spPr>
      </p:pic>
      <p:pic>
        <p:nvPicPr>
          <p:cNvPr id="369" name="Google Shape;369;p21"/>
          <p:cNvPicPr preferRelativeResize="0"/>
          <p:nvPr/>
        </p:nvPicPr>
        <p:blipFill>
          <a:blip r:embed="rId5">
            <a:alphaModFix/>
          </a:blip>
          <a:stretch>
            <a:fillRect/>
          </a:stretch>
        </p:blipFill>
        <p:spPr>
          <a:xfrm>
            <a:off x="6169176" y="3278250"/>
            <a:ext cx="2560474" cy="1588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Shape 373"/>
        <p:cNvGrpSpPr/>
        <p:nvPr/>
      </p:nvGrpSpPr>
      <p:grpSpPr>
        <a:xfrm>
          <a:off x="0" y="0"/>
          <a:ext cx="0" cy="0"/>
          <a:chOff x="0" y="0"/>
          <a:chExt cx="0" cy="0"/>
        </a:xfrm>
      </p:grpSpPr>
      <p:sp>
        <p:nvSpPr>
          <p:cNvPr id="374" name="Google Shape;374;p22"/>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75" name="Google Shape;375;p22"/>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76" name="Google Shape;376;p22"/>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77" name="Google Shape;377;p22"/>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78" name="Google Shape;378;p22"/>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79" name="Google Shape;379;p22"/>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80" name="Google Shape;380;p22"/>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81" name="Google Shape;381;p22"/>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82" name="Google Shape;382;p22"/>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83" name="Google Shape;383;p22"/>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84" name="Google Shape;384;p22"/>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85" name="Google Shape;385;p22"/>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386" name="Google Shape;386;p22"/>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87" name="Google Shape;387;p22"/>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88" name="Google Shape;388;p22"/>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89" name="Google Shape;389;p22"/>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90" name="Google Shape;390;p22"/>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91" name="Google Shape;391;p22"/>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92" name="Google Shape;392;p22"/>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93" name="Google Shape;393;p22"/>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94" name="Google Shape;394;p22"/>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95" name="Google Shape;395;p22"/>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96" name="Google Shape;396;p22"/>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97" name="Google Shape;397;p22"/>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98" name="Google Shape;398;p22"/>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99" name="Google Shape;399;p22"/>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00" name="Google Shape;400;p22"/>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01" name="Google Shape;401;p22"/>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02" name="Google Shape;402;p22"/>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pic>
        <p:nvPicPr>
          <p:cNvPr id="403" name="Google Shape;403;p22"/>
          <p:cNvPicPr preferRelativeResize="0"/>
          <p:nvPr/>
        </p:nvPicPr>
        <p:blipFill rotWithShape="1">
          <a:blip r:embed="rId3">
            <a:alphaModFix/>
          </a:blip>
          <a:srcRect l="3525" r="48381"/>
          <a:stretch/>
        </p:blipFill>
        <p:spPr>
          <a:xfrm>
            <a:off x="4665761" y="-10394"/>
            <a:ext cx="5887345" cy="5164289"/>
          </a:xfrm>
          <a:prstGeom prst="rect">
            <a:avLst/>
          </a:prstGeom>
          <a:noFill/>
          <a:ln>
            <a:noFill/>
          </a:ln>
        </p:spPr>
      </p:pic>
      <p:sp>
        <p:nvSpPr>
          <p:cNvPr id="404" name="Google Shape;404;p22"/>
          <p:cNvSpPr/>
          <p:nvPr/>
        </p:nvSpPr>
        <p:spPr>
          <a:xfrm>
            <a:off x="4572000" y="-10394"/>
            <a:ext cx="2460900" cy="5187300"/>
          </a:xfrm>
          <a:prstGeom prst="rect">
            <a:avLst/>
          </a:prstGeom>
          <a:gradFill>
            <a:gsLst>
              <a:gs pos="0">
                <a:srgbClr val="2B2B2B"/>
              </a:gs>
              <a:gs pos="16750">
                <a:srgbClr val="2B2B2B"/>
              </a:gs>
              <a:gs pos="100000">
                <a:srgbClr val="2B2B2B">
                  <a:alpha val="0"/>
                </a:srgbClr>
              </a:gs>
            </a:gsLst>
            <a:lin ang="0" scaled="0"/>
          </a:gra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CB3067"/>
              </a:buClr>
              <a:buSzPts val="1400"/>
              <a:buFont typeface="Helvetica Neue"/>
              <a:buNone/>
            </a:pPr>
            <a:endParaRPr sz="1400" b="0" i="0" u="none" strike="noStrike" cap="none">
              <a:solidFill>
                <a:srgbClr val="CB3067"/>
              </a:solidFill>
              <a:latin typeface="Helvetica Neue"/>
              <a:ea typeface="Helvetica Neue"/>
              <a:cs typeface="Helvetica Neue"/>
              <a:sym typeface="Helvetica Neue"/>
            </a:endParaRPr>
          </a:p>
        </p:txBody>
      </p:sp>
      <p:sp>
        <p:nvSpPr>
          <p:cNvPr id="405" name="Google Shape;405;p22"/>
          <p:cNvSpPr txBox="1"/>
          <p:nvPr/>
        </p:nvSpPr>
        <p:spPr>
          <a:xfrm>
            <a:off x="540246" y="2052454"/>
            <a:ext cx="5313000" cy="193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1100"/>
              <a:buFont typeface="Roboto Slab"/>
              <a:buNone/>
            </a:pPr>
            <a:r>
              <a:rPr lang="de" b="1">
                <a:solidFill>
                  <a:srgbClr val="FFFFFF"/>
                </a:solidFill>
                <a:latin typeface="Roboto Slab"/>
                <a:ea typeface="Roboto Slab"/>
                <a:cs typeface="Roboto Slab"/>
                <a:sym typeface="Roboto Slab"/>
              </a:rPr>
              <a:t>Unsere durchgeführten POCs</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3"/>
          <p:cNvSpPr txBox="1"/>
          <p:nvPr/>
        </p:nvSpPr>
        <p:spPr>
          <a:xfrm>
            <a:off x="539278" y="401836"/>
            <a:ext cx="5886000" cy="2616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600"/>
              <a:buFont typeface="Arial"/>
              <a:buNone/>
            </a:pPr>
            <a:r>
              <a:rPr lang="de" sz="1700" b="1">
                <a:solidFill>
                  <a:srgbClr val="2B2B2B"/>
                </a:solidFill>
                <a:latin typeface="Roboto Slab"/>
                <a:ea typeface="Roboto Slab"/>
                <a:cs typeface="Roboto Slab"/>
                <a:sym typeface="Roboto Slab"/>
              </a:rPr>
              <a:t>Unsere durchgeführten POCs</a:t>
            </a:r>
            <a:endParaRPr sz="800" b="1">
              <a:solidFill>
                <a:srgbClr val="2B2B2B"/>
              </a:solidFill>
            </a:endParaRPr>
          </a:p>
        </p:txBody>
      </p:sp>
      <p:sp>
        <p:nvSpPr>
          <p:cNvPr id="411" name="Google Shape;411;p23"/>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12" name="Google Shape;412;p23"/>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13" name="Google Shape;413;p23"/>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14" name="Google Shape;414;p23"/>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15" name="Google Shape;415;p23"/>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16" name="Google Shape;416;p23"/>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17" name="Google Shape;417;p23"/>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18" name="Google Shape;418;p23"/>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19" name="Google Shape;419;p23"/>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20" name="Google Shape;420;p23"/>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21" name="Google Shape;421;p23"/>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22" name="Google Shape;422;p23"/>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423" name="Google Shape;423;p23"/>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24" name="Google Shape;424;p23"/>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25" name="Google Shape;425;p23"/>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26" name="Google Shape;426;p23"/>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27" name="Google Shape;427;p23"/>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28" name="Google Shape;428;p23"/>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29" name="Google Shape;429;p23"/>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30" name="Google Shape;430;p23"/>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31" name="Google Shape;431;p23"/>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32" name="Google Shape;432;p23"/>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33" name="Google Shape;433;p23"/>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34" name="Google Shape;434;p23"/>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35" name="Google Shape;435;p23"/>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36" name="Google Shape;436;p23"/>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37" name="Google Shape;437;p23"/>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38" name="Google Shape;438;p23"/>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39" name="Google Shape;439;p23"/>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440" name="Google Shape;440;p23"/>
          <p:cNvGrpSpPr/>
          <p:nvPr/>
        </p:nvGrpSpPr>
        <p:grpSpPr>
          <a:xfrm>
            <a:off x="0" y="5089922"/>
            <a:ext cx="9143675" cy="133987"/>
            <a:chOff x="0" y="0"/>
            <a:chExt cx="13004800" cy="254100"/>
          </a:xfrm>
        </p:grpSpPr>
        <p:sp>
          <p:nvSpPr>
            <p:cNvPr id="441" name="Google Shape;441;p23"/>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42" name="Google Shape;442;p23"/>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43" name="Google Shape;443;p23"/>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44" name="Google Shape;444;p23"/>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45" name="Google Shape;445;p23"/>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46" name="Google Shape;446;p23"/>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447" name="Google Shape;447;p23"/>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graphicFrame>
        <p:nvGraphicFramePr>
          <p:cNvPr id="448" name="Google Shape;448;p23"/>
          <p:cNvGraphicFramePr/>
          <p:nvPr/>
        </p:nvGraphicFramePr>
        <p:xfrm>
          <a:off x="539275" y="941025"/>
          <a:ext cx="3000000" cy="3000000"/>
        </p:xfrm>
        <a:graphic>
          <a:graphicData uri="http://schemas.openxmlformats.org/drawingml/2006/table">
            <a:tbl>
              <a:tblPr>
                <a:noFill/>
                <a:tableStyleId>{85BB88E2-349A-470F-B479-DCB84E9ED438}</a:tableStyleId>
              </a:tblPr>
              <a:tblGrid>
                <a:gridCol w="2134625">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2314750">
                  <a:extLst>
                    <a:ext uri="{9D8B030D-6E8A-4147-A177-3AD203B41FA5}">
                      <a16:colId xmlns:a16="http://schemas.microsoft.com/office/drawing/2014/main" val="20003"/>
                    </a:ext>
                  </a:extLst>
                </a:gridCol>
              </a:tblGrid>
              <a:tr h="368750">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Use Case</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Exit-Kriterium</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Fail-Kriterium</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Fallback</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Die Nutzer wollen sich Fortbewegen</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Die Nutzer bewegen sich mit den Durchgehenden Lokomotion System</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Es entsteht Motion-Sickness beim Nutzer</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Ein Teleportations System wird hinzugefügt und kann in den Einstellungen gewechselt werden</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Applikation wird auf ein Stand Alone System geladen</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Das Spiel läuft flüssig und ohne Probleme</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Das Spiel hat Ruckler und weist Probleme in der Performance auf</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Es wird der Fokus auf Texturen und nicht auf Modelle gelegt, um Rechenkraft zu speichern, ebenfalls wird Licht nicht Live verändert, sondern wird „gebaked“</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Nutzer wollen sich das Lebewesen aus verschiedenen Winkeln anschauen</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Das jeweilige Modell wird in der Hand gedreht</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Das Modell ist zu groß im Vergleich zum Nutzer</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Das Modell wird passend auf die Richtige Größe skaliert</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Nutzer will die App mit Nyktophobie (die Angst vor Dunkelheit) nutzen/oder hat Probleme mit den Lichtverhältnissen der Szene</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Die Szene kann vollständig verwendet werden.</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Die Szene ist zu dunkel  </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de" sz="1000">
                          <a:latin typeface="PT Sans"/>
                          <a:ea typeface="PT Sans"/>
                          <a:cs typeface="PT Sans"/>
                          <a:sym typeface="PT Sans"/>
                        </a:rPr>
                        <a:t>Eine Optionale Lichtquelle wird in der Sky box hinzugefügt die in den Einstellungen aktiviert werden kann (Phobie-Modus)</a:t>
                      </a:r>
                      <a:endParaRPr sz="1000">
                        <a:latin typeface="PT Sans"/>
                        <a:ea typeface="PT Sans"/>
                        <a:cs typeface="PT Sans"/>
                        <a:sym typeface="PT Sans"/>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1675</Words>
  <Application>Microsoft Office PowerPoint</Application>
  <PresentationFormat>Bildschirmpräsentation (16:9)</PresentationFormat>
  <Paragraphs>625</Paragraphs>
  <Slides>18</Slides>
  <Notes>18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18</vt:i4>
      </vt:variant>
    </vt:vector>
  </HeadingPairs>
  <TitlesOfParts>
    <vt:vector size="25" baseType="lpstr">
      <vt:lpstr>PT Sans</vt:lpstr>
      <vt:lpstr>Helvetica Neue Light</vt:lpstr>
      <vt:lpstr>Roboto Slab</vt:lpstr>
      <vt:lpstr>Arial</vt:lpstr>
      <vt:lpstr>Helvetica Neue</vt:lpstr>
      <vt:lpstr>Gill Sans</vt:lpstr>
      <vt:lpstr>Simple Light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Luca Remberg (lremberg)</cp:lastModifiedBy>
  <cp:revision>1</cp:revision>
  <dcterms:modified xsi:type="dcterms:W3CDTF">2021-12-19T19:26:27Z</dcterms:modified>
</cp:coreProperties>
</file>